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0" r:id="rId25"/>
    <p:sldId id="281" r:id="rId26"/>
    <p:sldId id="282" r:id="rId27"/>
    <p:sldId id="283" r:id="rId28"/>
    <p:sldId id="284" r:id="rId29"/>
    <p:sldId id="285" r:id="rId30"/>
    <p:sldId id="286" r:id="rId31"/>
  </p:sldIdLst>
  <p:sldSz cx="18288000" cy="10287000"/>
  <p:notesSz cx="6858000" cy="9144000"/>
  <p:embeddedFontLst>
    <p:embeddedFont>
      <p:font typeface="Accordion Black" pitchFamily="2" charset="-128"/>
      <p:regular r:id="rId32"/>
    </p:embeddedFont>
    <p:embeddedFont>
      <p:font typeface="Aileron" pitchFamily="2" charset="0"/>
      <p:regular r:id="rId33"/>
    </p:embeddedFont>
    <p:embeddedFont>
      <p:font typeface="Aileron Bold" pitchFamily="2" charset="0"/>
      <p:regular r:id="rId34"/>
    </p:embeddedFont>
    <p:embeddedFont>
      <p:font typeface="Alatsi" pitchFamily="2" charset="0"/>
      <p:regular r:id="rId35"/>
    </p:embeddedFont>
    <p:embeddedFont>
      <p:font typeface="Calibri" panose="020F0502020204030204" pitchFamily="34" charset="0"/>
      <p:regular r:id="rId36"/>
      <p:bold r:id="rId37"/>
      <p:italic r:id="rId38"/>
      <p:boldItalic r:id="rId39"/>
    </p:embeddedFont>
    <p:embeddedFont>
      <p:font typeface="Canva Sans" panose="020B0503030501040103" pitchFamily="34" charset="0"/>
      <p:regular r:id="rId40"/>
    </p:embeddedFont>
    <p:embeddedFont>
      <p:font typeface="Canva Sans Bold" panose="020B0803030501040103" pitchFamily="34" charset="0"/>
      <p:regular r:id="rId41"/>
    </p:embeddedFont>
    <p:embeddedFont>
      <p:font typeface="Catamaran Heavy" pitchFamily="2" charset="0"/>
      <p:regular r:id="rId42"/>
    </p:embeddedFont>
    <p:embeddedFont>
      <p:font typeface="Chakra Petch" pitchFamily="2" charset="-34"/>
      <p:regular r:id="rId43"/>
    </p:embeddedFont>
    <p:embeddedFont>
      <p:font typeface="Helios" panose="020B0504020202020204" pitchFamily="34" charset="0"/>
      <p:regular r:id="rId44"/>
    </p:embeddedFont>
    <p:embeddedFont>
      <p:font typeface="Klein Bold" panose="02000503060000020004" pitchFamily="2" charset="0"/>
      <p:regular r:id="rId45"/>
    </p:embeddedFont>
    <p:embeddedFont>
      <p:font typeface="Lovelace" pitchFamily="2" charset="0"/>
      <p:regular r:id="rId46"/>
    </p:embeddedFont>
    <p:embeddedFont>
      <p:font typeface="More Sugar" pitchFamily="2" charset="0"/>
      <p:regular r:id="rId47"/>
    </p:embeddedFont>
    <p:embeddedFont>
      <p:font typeface="More Sugar Thin" pitchFamily="2" charset="0"/>
      <p:regular r:id="rId48"/>
    </p:embeddedFont>
    <p:embeddedFont>
      <p:font typeface="Noto Sans" panose="020B0502040504020204" pitchFamily="34" charset="0"/>
      <p:regular r:id="rId49"/>
    </p:embeddedFont>
    <p:embeddedFont>
      <p:font typeface="Rosario" panose="02000503040000020003" pitchFamily="2" charset="0"/>
      <p:regular r:id="rId50"/>
    </p:embeddedFont>
    <p:embeddedFont>
      <p:font typeface="Rosario Bold" panose="02000503060000020004" pitchFamily="2" charset="0"/>
      <p:regular r:id="rId51"/>
    </p:embeddedFont>
    <p:embeddedFont>
      <p:font typeface="Tropika" pitchFamily="2" charset="0"/>
      <p:regular r:id="rId52"/>
    </p:embeddedFont>
    <p:embeddedFont>
      <p:font typeface="TT Interphases" panose="02000503020000020004" pitchFamily="2" charset="0"/>
      <p:regular r:id="rId53"/>
    </p:embeddedFont>
    <p:embeddedFont>
      <p:font typeface="Wedges" panose="02000500000000000000" pitchFamily="2" charset="0"/>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1" d="100"/>
          <a:sy n="71" d="100"/>
        </p:scale>
        <p:origin x="714"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font" Target="fonts/font8.fntdata" /><Relationship Id="rId21" Type="http://schemas.openxmlformats.org/officeDocument/2006/relationships/slide" Target="slides/slide20.xml" /><Relationship Id="rId34" Type="http://schemas.openxmlformats.org/officeDocument/2006/relationships/font" Target="fonts/font3.fntdata" /><Relationship Id="rId42" Type="http://schemas.openxmlformats.org/officeDocument/2006/relationships/font" Target="fonts/font11.fntdata" /><Relationship Id="rId47" Type="http://schemas.openxmlformats.org/officeDocument/2006/relationships/font" Target="fonts/font16.fntdata" /><Relationship Id="rId50" Type="http://schemas.openxmlformats.org/officeDocument/2006/relationships/font" Target="fonts/font19.fntdata" /><Relationship Id="rId55" Type="http://schemas.openxmlformats.org/officeDocument/2006/relationships/presProps" Target="presProp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font" Target="fonts/font2.fntdata" /><Relationship Id="rId38" Type="http://schemas.openxmlformats.org/officeDocument/2006/relationships/font" Target="fonts/font7.fntdata" /><Relationship Id="rId46" Type="http://schemas.openxmlformats.org/officeDocument/2006/relationships/font" Target="fonts/font15.fntdata"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font" Target="fonts/font10.fntdata" /><Relationship Id="rId54" Type="http://schemas.openxmlformats.org/officeDocument/2006/relationships/font" Target="fonts/font23.fntdata"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font" Target="fonts/font1.fntdata" /><Relationship Id="rId37" Type="http://schemas.openxmlformats.org/officeDocument/2006/relationships/font" Target="fonts/font6.fntdata" /><Relationship Id="rId40" Type="http://schemas.openxmlformats.org/officeDocument/2006/relationships/font" Target="fonts/font9.fntdata" /><Relationship Id="rId45" Type="http://schemas.openxmlformats.org/officeDocument/2006/relationships/font" Target="fonts/font14.fntdata" /><Relationship Id="rId53" Type="http://schemas.openxmlformats.org/officeDocument/2006/relationships/font" Target="fonts/font22.fntdata" /><Relationship Id="rId58" Type="http://schemas.openxmlformats.org/officeDocument/2006/relationships/tableStyles" Target="tableStyle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font" Target="fonts/font5.fntdata" /><Relationship Id="rId49" Type="http://schemas.openxmlformats.org/officeDocument/2006/relationships/font" Target="fonts/font18.fntdata" /><Relationship Id="rId57" Type="http://schemas.openxmlformats.org/officeDocument/2006/relationships/theme" Target="theme/theme1.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font" Target="fonts/font13.fntdata" /><Relationship Id="rId52" Type="http://schemas.openxmlformats.org/officeDocument/2006/relationships/font" Target="fonts/font21.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font" Target="fonts/font4.fntdata" /><Relationship Id="rId43" Type="http://schemas.openxmlformats.org/officeDocument/2006/relationships/font" Target="fonts/font12.fntdata" /><Relationship Id="rId48" Type="http://schemas.openxmlformats.org/officeDocument/2006/relationships/font" Target="fonts/font17.fntdata" /><Relationship Id="rId56" Type="http://schemas.openxmlformats.org/officeDocument/2006/relationships/viewProps" Target="viewProps.xml" /><Relationship Id="rId8" Type="http://schemas.openxmlformats.org/officeDocument/2006/relationships/slide" Target="slides/slide7.xml" /><Relationship Id="rId51" Type="http://schemas.openxmlformats.org/officeDocument/2006/relationships/font" Target="fonts/font20.fntdata" /><Relationship Id="rId3" Type="http://schemas.openxmlformats.org/officeDocument/2006/relationships/slide" Target="slides/slide2.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 /><Relationship Id="rId13" Type="http://schemas.openxmlformats.org/officeDocument/2006/relationships/image" Target="../media/image12.svg" /><Relationship Id="rId18" Type="http://schemas.openxmlformats.org/officeDocument/2006/relationships/image" Target="../media/image17.png" /><Relationship Id="rId3" Type="http://schemas.openxmlformats.org/officeDocument/2006/relationships/image" Target="../media/image2.svg" /><Relationship Id="rId7" Type="http://schemas.openxmlformats.org/officeDocument/2006/relationships/image" Target="../media/image6.svg" /><Relationship Id="rId12" Type="http://schemas.openxmlformats.org/officeDocument/2006/relationships/image" Target="../media/image11.png" /><Relationship Id="rId17" Type="http://schemas.openxmlformats.org/officeDocument/2006/relationships/image" Target="../media/image16.svg" /><Relationship Id="rId2" Type="http://schemas.openxmlformats.org/officeDocument/2006/relationships/image" Target="../media/image1.png" /><Relationship Id="rId16" Type="http://schemas.openxmlformats.org/officeDocument/2006/relationships/image" Target="../media/image15.png" /><Relationship Id="rId1" Type="http://schemas.openxmlformats.org/officeDocument/2006/relationships/slideLayout" Target="../slideLayouts/slideLayout7.xml" /><Relationship Id="rId6" Type="http://schemas.openxmlformats.org/officeDocument/2006/relationships/image" Target="../media/image5.png" /><Relationship Id="rId11" Type="http://schemas.openxmlformats.org/officeDocument/2006/relationships/image" Target="../media/image10.svg" /><Relationship Id="rId5" Type="http://schemas.openxmlformats.org/officeDocument/2006/relationships/image" Target="../media/image4.svg" /><Relationship Id="rId15" Type="http://schemas.openxmlformats.org/officeDocument/2006/relationships/image" Target="../media/image14.svg" /><Relationship Id="rId10" Type="http://schemas.openxmlformats.org/officeDocument/2006/relationships/image" Target="../media/image9.png" /><Relationship Id="rId19" Type="http://schemas.openxmlformats.org/officeDocument/2006/relationships/image" Target="../media/image18.svg" /><Relationship Id="rId4" Type="http://schemas.openxmlformats.org/officeDocument/2006/relationships/image" Target="../media/image3.png" /><Relationship Id="rId9" Type="http://schemas.openxmlformats.org/officeDocument/2006/relationships/image" Target="../media/image8.svg" /><Relationship Id="rId14" Type="http://schemas.openxmlformats.org/officeDocument/2006/relationships/image" Target="../media/image13.png" /></Relationships>
</file>

<file path=ppt/slides/_rels/slide10.xml.rels><?xml version="1.0" encoding="UTF-8" standalone="yes"?>
<Relationships xmlns="http://schemas.openxmlformats.org/package/2006/relationships"><Relationship Id="rId2" Type="http://schemas.openxmlformats.org/officeDocument/2006/relationships/image" Target="../media/image32.jpeg" /><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3" Type="http://schemas.openxmlformats.org/officeDocument/2006/relationships/image" Target="../media/image34.jpeg" /><Relationship Id="rId2" Type="http://schemas.openxmlformats.org/officeDocument/2006/relationships/image" Target="../media/image33.jpeg" /><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2" Type="http://schemas.openxmlformats.org/officeDocument/2006/relationships/image" Target="../media/image35.jpeg" /><Relationship Id="rId1" Type="http://schemas.openxmlformats.org/officeDocument/2006/relationships/slideLayout" Target="../slideLayouts/slideLayout7.xml" /></Relationships>
</file>

<file path=ppt/slides/_rels/slide13.xml.rels><?xml version="1.0" encoding="UTF-8" standalone="yes"?>
<Relationships xmlns="http://schemas.openxmlformats.org/package/2006/relationships"><Relationship Id="rId2" Type="http://schemas.openxmlformats.org/officeDocument/2006/relationships/image" Target="../media/image36.jpeg" /><Relationship Id="rId1" Type="http://schemas.openxmlformats.org/officeDocument/2006/relationships/slideLayout" Target="../slideLayouts/slideLayout7.xml" /></Relationships>
</file>

<file path=ppt/slides/_rels/slide14.xml.rels><?xml version="1.0" encoding="UTF-8" standalone="yes"?>
<Relationships xmlns="http://schemas.openxmlformats.org/package/2006/relationships"><Relationship Id="rId2" Type="http://schemas.openxmlformats.org/officeDocument/2006/relationships/image" Target="../media/image37.jpeg" /><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2" Type="http://schemas.openxmlformats.org/officeDocument/2006/relationships/image" Target="../media/image38.png" /><Relationship Id="rId1" Type="http://schemas.openxmlformats.org/officeDocument/2006/relationships/slideLayout" Target="../slideLayouts/slideLayout7.xml" /></Relationships>
</file>

<file path=ppt/slides/_rels/slide16.xml.rels><?xml version="1.0" encoding="UTF-8" standalone="yes"?>
<Relationships xmlns="http://schemas.openxmlformats.org/package/2006/relationships"><Relationship Id="rId3" Type="http://schemas.openxmlformats.org/officeDocument/2006/relationships/image" Target="../media/image40.png" /><Relationship Id="rId2" Type="http://schemas.openxmlformats.org/officeDocument/2006/relationships/image" Target="../media/image39.png" /><Relationship Id="rId1" Type="http://schemas.openxmlformats.org/officeDocument/2006/relationships/slideLayout" Target="../slideLayouts/slideLayout7.xml" /><Relationship Id="rId4" Type="http://schemas.openxmlformats.org/officeDocument/2006/relationships/image" Target="../media/image41.sv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3" Type="http://schemas.openxmlformats.org/officeDocument/2006/relationships/image" Target="../media/image20.svg" /><Relationship Id="rId2" Type="http://schemas.openxmlformats.org/officeDocument/2006/relationships/image" Target="../media/image19.png" /><Relationship Id="rId1" Type="http://schemas.openxmlformats.org/officeDocument/2006/relationships/slideLayout" Target="../slideLayouts/slideLayout7.xml" /><Relationship Id="rId6" Type="http://schemas.openxmlformats.org/officeDocument/2006/relationships/image" Target="../media/image23.jpeg" /><Relationship Id="rId5" Type="http://schemas.openxmlformats.org/officeDocument/2006/relationships/image" Target="../media/image22.svg" /><Relationship Id="rId4" Type="http://schemas.openxmlformats.org/officeDocument/2006/relationships/image" Target="../media/image21.png" /></Relationships>
</file>

<file path=ppt/slides/_rels/slide20.xml.rels><?xml version="1.0" encoding="UTF-8" standalone="yes"?>
<Relationships xmlns="http://schemas.openxmlformats.org/package/2006/relationships"><Relationship Id="rId8" Type="http://schemas.openxmlformats.org/officeDocument/2006/relationships/image" Target="../media/image48.png" /><Relationship Id="rId13" Type="http://schemas.openxmlformats.org/officeDocument/2006/relationships/image" Target="../media/image53.svg" /><Relationship Id="rId18" Type="http://schemas.openxmlformats.org/officeDocument/2006/relationships/image" Target="../media/image58.png" /><Relationship Id="rId3" Type="http://schemas.openxmlformats.org/officeDocument/2006/relationships/image" Target="../media/image43.svg" /><Relationship Id="rId21" Type="http://schemas.openxmlformats.org/officeDocument/2006/relationships/image" Target="../media/image61.svg" /><Relationship Id="rId7" Type="http://schemas.openxmlformats.org/officeDocument/2006/relationships/image" Target="../media/image47.svg" /><Relationship Id="rId12" Type="http://schemas.openxmlformats.org/officeDocument/2006/relationships/image" Target="../media/image52.png" /><Relationship Id="rId17" Type="http://schemas.openxmlformats.org/officeDocument/2006/relationships/image" Target="../media/image57.svg" /><Relationship Id="rId2" Type="http://schemas.openxmlformats.org/officeDocument/2006/relationships/image" Target="../media/image42.png" /><Relationship Id="rId16" Type="http://schemas.openxmlformats.org/officeDocument/2006/relationships/image" Target="../media/image56.png" /><Relationship Id="rId20" Type="http://schemas.openxmlformats.org/officeDocument/2006/relationships/image" Target="../media/image60.png" /><Relationship Id="rId1" Type="http://schemas.openxmlformats.org/officeDocument/2006/relationships/slideLayout" Target="../slideLayouts/slideLayout7.xml" /><Relationship Id="rId6" Type="http://schemas.openxmlformats.org/officeDocument/2006/relationships/image" Target="../media/image46.png" /><Relationship Id="rId11" Type="http://schemas.openxmlformats.org/officeDocument/2006/relationships/image" Target="../media/image51.svg" /><Relationship Id="rId5" Type="http://schemas.openxmlformats.org/officeDocument/2006/relationships/image" Target="../media/image45.svg" /><Relationship Id="rId15" Type="http://schemas.openxmlformats.org/officeDocument/2006/relationships/image" Target="../media/image55.svg" /><Relationship Id="rId23" Type="http://schemas.openxmlformats.org/officeDocument/2006/relationships/image" Target="../media/image63.svg" /><Relationship Id="rId10" Type="http://schemas.openxmlformats.org/officeDocument/2006/relationships/image" Target="../media/image50.png" /><Relationship Id="rId19" Type="http://schemas.openxmlformats.org/officeDocument/2006/relationships/image" Target="../media/image59.svg" /><Relationship Id="rId4" Type="http://schemas.openxmlformats.org/officeDocument/2006/relationships/image" Target="../media/image44.png" /><Relationship Id="rId9" Type="http://schemas.openxmlformats.org/officeDocument/2006/relationships/image" Target="../media/image49.svg" /><Relationship Id="rId14" Type="http://schemas.openxmlformats.org/officeDocument/2006/relationships/image" Target="../media/image54.png" /><Relationship Id="rId22" Type="http://schemas.openxmlformats.org/officeDocument/2006/relationships/image" Target="../media/image62.png" /></Relationships>
</file>

<file path=ppt/slides/_rels/slide21.xml.rels><?xml version="1.0" encoding="UTF-8" standalone="yes"?>
<Relationships xmlns="http://schemas.openxmlformats.org/package/2006/relationships"><Relationship Id="rId3" Type="http://schemas.openxmlformats.org/officeDocument/2006/relationships/image" Target="../media/image65.svg" /><Relationship Id="rId7" Type="http://schemas.openxmlformats.org/officeDocument/2006/relationships/image" Target="../media/image57.svg" /><Relationship Id="rId2" Type="http://schemas.openxmlformats.org/officeDocument/2006/relationships/image" Target="../media/image64.png" /><Relationship Id="rId1" Type="http://schemas.openxmlformats.org/officeDocument/2006/relationships/slideLayout" Target="../slideLayouts/slideLayout7.xml" /><Relationship Id="rId6" Type="http://schemas.openxmlformats.org/officeDocument/2006/relationships/image" Target="../media/image56.png" /><Relationship Id="rId5" Type="http://schemas.openxmlformats.org/officeDocument/2006/relationships/image" Target="../media/image67.svg" /><Relationship Id="rId4" Type="http://schemas.openxmlformats.org/officeDocument/2006/relationships/image" Target="../media/image66.png" /></Relationships>
</file>

<file path=ppt/slides/_rels/slide22.xml.rels><?xml version="1.0" encoding="UTF-8" standalone="yes"?>
<Relationships xmlns="http://schemas.openxmlformats.org/package/2006/relationships"><Relationship Id="rId2" Type="http://schemas.openxmlformats.org/officeDocument/2006/relationships/image" Target="../media/image68.jpeg" /><Relationship Id="rId1" Type="http://schemas.openxmlformats.org/officeDocument/2006/relationships/slideLayout" Target="../slideLayouts/slideLayout7.xml" /></Relationships>
</file>

<file path=ppt/slides/_rels/slide23.xml.rels><?xml version="1.0" encoding="UTF-8" standalone="yes"?>
<Relationships xmlns="http://schemas.openxmlformats.org/package/2006/relationships"><Relationship Id="rId3" Type="http://schemas.openxmlformats.org/officeDocument/2006/relationships/image" Target="../media/image70.svg" /><Relationship Id="rId7" Type="http://schemas.openxmlformats.org/officeDocument/2006/relationships/image" Target="../media/image74.svg" /><Relationship Id="rId2" Type="http://schemas.openxmlformats.org/officeDocument/2006/relationships/image" Target="../media/image69.png" /><Relationship Id="rId1" Type="http://schemas.openxmlformats.org/officeDocument/2006/relationships/slideLayout" Target="../slideLayouts/slideLayout7.xml" /><Relationship Id="rId6" Type="http://schemas.openxmlformats.org/officeDocument/2006/relationships/image" Target="../media/image73.png" /><Relationship Id="rId5" Type="http://schemas.openxmlformats.org/officeDocument/2006/relationships/image" Target="../media/image72.svg" /><Relationship Id="rId4" Type="http://schemas.openxmlformats.org/officeDocument/2006/relationships/image" Target="../media/image71.png" /></Relationships>
</file>

<file path=ppt/slides/_rels/slide24.xml.rels><?xml version="1.0" encoding="UTF-8" standalone="yes"?>
<Relationships xmlns="http://schemas.openxmlformats.org/package/2006/relationships"><Relationship Id="rId3" Type="http://schemas.openxmlformats.org/officeDocument/2006/relationships/image" Target="../media/image70.svg" /><Relationship Id="rId2" Type="http://schemas.openxmlformats.org/officeDocument/2006/relationships/image" Target="../media/image69.png" /><Relationship Id="rId1" Type="http://schemas.openxmlformats.org/officeDocument/2006/relationships/slideLayout" Target="../slideLayouts/slideLayout7.xml" /><Relationship Id="rId5" Type="http://schemas.openxmlformats.org/officeDocument/2006/relationships/image" Target="../media/image76.svg" /><Relationship Id="rId4" Type="http://schemas.openxmlformats.org/officeDocument/2006/relationships/image" Target="../media/image75.png" /></Relationships>
</file>

<file path=ppt/slides/_rels/slide25.xml.rels><?xml version="1.0" encoding="UTF-8" standalone="yes"?>
<Relationships xmlns="http://schemas.openxmlformats.org/package/2006/relationships"><Relationship Id="rId3" Type="http://schemas.openxmlformats.org/officeDocument/2006/relationships/image" Target="../media/image70.svg" /><Relationship Id="rId2" Type="http://schemas.openxmlformats.org/officeDocument/2006/relationships/image" Target="../media/image69.png" /><Relationship Id="rId1" Type="http://schemas.openxmlformats.org/officeDocument/2006/relationships/slideLayout" Target="../slideLayouts/slideLayout7.xml" /><Relationship Id="rId5" Type="http://schemas.openxmlformats.org/officeDocument/2006/relationships/image" Target="../media/image76.svg" /><Relationship Id="rId4" Type="http://schemas.openxmlformats.org/officeDocument/2006/relationships/image" Target="../media/image75.png" /></Relationships>
</file>

<file path=ppt/slides/_rels/slide26.xml.rels><?xml version="1.0" encoding="UTF-8" standalone="yes"?>
<Relationships xmlns="http://schemas.openxmlformats.org/package/2006/relationships"><Relationship Id="rId3" Type="http://schemas.openxmlformats.org/officeDocument/2006/relationships/image" Target="../media/image70.svg" /><Relationship Id="rId2" Type="http://schemas.openxmlformats.org/officeDocument/2006/relationships/image" Target="../media/image69.png" /><Relationship Id="rId1" Type="http://schemas.openxmlformats.org/officeDocument/2006/relationships/slideLayout" Target="../slideLayouts/slideLayout7.xml" /><Relationship Id="rId5" Type="http://schemas.openxmlformats.org/officeDocument/2006/relationships/image" Target="../media/image76.svg" /><Relationship Id="rId4" Type="http://schemas.openxmlformats.org/officeDocument/2006/relationships/image" Target="../media/image75.png" /></Relationships>
</file>

<file path=ppt/slides/_rels/slide27.xml.rels><?xml version="1.0" encoding="UTF-8" standalone="yes"?>
<Relationships xmlns="http://schemas.openxmlformats.org/package/2006/relationships"><Relationship Id="rId3" Type="http://schemas.openxmlformats.org/officeDocument/2006/relationships/image" Target="../media/image70.svg" /><Relationship Id="rId2" Type="http://schemas.openxmlformats.org/officeDocument/2006/relationships/image" Target="../media/image69.png" /><Relationship Id="rId1" Type="http://schemas.openxmlformats.org/officeDocument/2006/relationships/slideLayout" Target="../slideLayouts/slideLayout7.xml" /><Relationship Id="rId5" Type="http://schemas.openxmlformats.org/officeDocument/2006/relationships/image" Target="../media/image76.svg" /><Relationship Id="rId4" Type="http://schemas.openxmlformats.org/officeDocument/2006/relationships/image" Target="../media/image75.png" /></Relationships>
</file>

<file path=ppt/slides/_rels/slide28.xml.rels><?xml version="1.0" encoding="UTF-8" standalone="yes"?>
<Relationships xmlns="http://schemas.openxmlformats.org/package/2006/relationships"><Relationship Id="rId3" Type="http://schemas.openxmlformats.org/officeDocument/2006/relationships/image" Target="../media/image70.svg" /><Relationship Id="rId2" Type="http://schemas.openxmlformats.org/officeDocument/2006/relationships/image" Target="../media/image69.png" /><Relationship Id="rId1" Type="http://schemas.openxmlformats.org/officeDocument/2006/relationships/slideLayout" Target="../slideLayouts/slideLayout7.xml" /><Relationship Id="rId5" Type="http://schemas.openxmlformats.org/officeDocument/2006/relationships/image" Target="../media/image76.svg" /><Relationship Id="rId4" Type="http://schemas.openxmlformats.org/officeDocument/2006/relationships/image" Target="../media/image75.png" /></Relationships>
</file>

<file path=ppt/slides/_rels/slide29.xml.rels><?xml version="1.0" encoding="UTF-8" standalone="yes"?>
<Relationships xmlns="http://schemas.openxmlformats.org/package/2006/relationships"><Relationship Id="rId3" Type="http://schemas.openxmlformats.org/officeDocument/2006/relationships/image" Target="../media/image70.svg" /><Relationship Id="rId2" Type="http://schemas.openxmlformats.org/officeDocument/2006/relationships/image" Target="../media/image69.png" /><Relationship Id="rId1" Type="http://schemas.openxmlformats.org/officeDocument/2006/relationships/slideLayout" Target="../slideLayouts/slideLayout7.xml" /><Relationship Id="rId5" Type="http://schemas.openxmlformats.org/officeDocument/2006/relationships/image" Target="../media/image76.svg" /><Relationship Id="rId4" Type="http://schemas.openxmlformats.org/officeDocument/2006/relationships/image" Target="../media/image75.png" /></Relationships>
</file>

<file path=ppt/slides/_rels/slide3.xml.rels><?xml version="1.0" encoding="UTF-8" standalone="yes"?>
<Relationships xmlns="http://schemas.openxmlformats.org/package/2006/relationships"><Relationship Id="rId3" Type="http://schemas.openxmlformats.org/officeDocument/2006/relationships/image" Target="../media/image22.svg" /><Relationship Id="rId2" Type="http://schemas.openxmlformats.org/officeDocument/2006/relationships/image" Target="../media/image21.png" /><Relationship Id="rId1" Type="http://schemas.openxmlformats.org/officeDocument/2006/relationships/slideLayout" Target="../slideLayouts/slideLayout7.xml" /><Relationship Id="rId4" Type="http://schemas.openxmlformats.org/officeDocument/2006/relationships/image" Target="../media/image24.png" /></Relationships>
</file>

<file path=ppt/slides/_rels/slide30.xml.rels><?xml version="1.0" encoding="UTF-8" standalone="yes"?>
<Relationships xmlns="http://schemas.openxmlformats.org/package/2006/relationships"><Relationship Id="rId3" Type="http://schemas.openxmlformats.org/officeDocument/2006/relationships/image" Target="../media/image78.png" /><Relationship Id="rId7" Type="http://schemas.openxmlformats.org/officeDocument/2006/relationships/image" Target="../media/image82.png" /><Relationship Id="rId2" Type="http://schemas.openxmlformats.org/officeDocument/2006/relationships/image" Target="../media/image77.png" /><Relationship Id="rId1" Type="http://schemas.openxmlformats.org/officeDocument/2006/relationships/slideLayout" Target="../slideLayouts/slideLayout7.xml" /><Relationship Id="rId6" Type="http://schemas.openxmlformats.org/officeDocument/2006/relationships/image" Target="../media/image81.png" /><Relationship Id="rId5" Type="http://schemas.openxmlformats.org/officeDocument/2006/relationships/image" Target="../media/image80.png" /><Relationship Id="rId4" Type="http://schemas.openxmlformats.org/officeDocument/2006/relationships/image" Target="../media/image79.pn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2" Type="http://schemas.openxmlformats.org/officeDocument/2006/relationships/image" Target="../media/image25.jpeg" /><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3" Type="http://schemas.openxmlformats.org/officeDocument/2006/relationships/image" Target="../media/image27.png" /><Relationship Id="rId2" Type="http://schemas.openxmlformats.org/officeDocument/2006/relationships/image" Target="../media/image26.jpeg" /><Relationship Id="rId1" Type="http://schemas.openxmlformats.org/officeDocument/2006/relationships/slideLayout" Target="../slideLayouts/slideLayout7.xml" /><Relationship Id="rId6" Type="http://schemas.openxmlformats.org/officeDocument/2006/relationships/image" Target="../media/image30.svg" /><Relationship Id="rId5" Type="http://schemas.openxmlformats.org/officeDocument/2006/relationships/image" Target="../media/image29.png" /><Relationship Id="rId4" Type="http://schemas.openxmlformats.org/officeDocument/2006/relationships/image" Target="../media/image28.sv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2" Type="http://schemas.openxmlformats.org/officeDocument/2006/relationships/image" Target="../media/image31.jpeg" /><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rot="-6381483">
            <a:off x="-3907500" y="4308153"/>
            <a:ext cx="7814999" cy="12245725"/>
          </a:xfrm>
          <a:custGeom>
            <a:avLst/>
            <a:gdLst/>
            <a:ahLst/>
            <a:cxnLst/>
            <a:rect l="l" t="t" r="r" b="b"/>
            <a:pathLst>
              <a:path w="7814999" h="12245725">
                <a:moveTo>
                  <a:pt x="0" y="0"/>
                </a:moveTo>
                <a:lnTo>
                  <a:pt x="7815000" y="0"/>
                </a:lnTo>
                <a:lnTo>
                  <a:pt x="7815000" y="12245725"/>
                </a:lnTo>
                <a:lnTo>
                  <a:pt x="0" y="12245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330124" y="2986679"/>
            <a:ext cx="13627752" cy="4045900"/>
          </a:xfrm>
          <a:prstGeom prst="rect">
            <a:avLst/>
          </a:prstGeom>
        </p:spPr>
        <p:txBody>
          <a:bodyPr lIns="0" tIns="0" rIns="0" bIns="0" rtlCol="0" anchor="t">
            <a:spAutoFit/>
          </a:bodyPr>
          <a:lstStyle/>
          <a:p>
            <a:pPr algn="ctr">
              <a:lnSpc>
                <a:spcPts val="10449"/>
              </a:lnSpc>
            </a:pPr>
            <a:r>
              <a:rPr lang="en-US" sz="10449">
                <a:solidFill>
                  <a:srgbClr val="B5838D"/>
                </a:solidFill>
                <a:latin typeface="Wedges"/>
                <a:ea typeface="Wedges"/>
                <a:cs typeface="Wedges"/>
                <a:sym typeface="Wedges"/>
              </a:rPr>
              <a:t>Protection of endangered species</a:t>
            </a:r>
          </a:p>
        </p:txBody>
      </p:sp>
      <p:sp>
        <p:nvSpPr>
          <p:cNvPr id="4" name="Freeform 4"/>
          <p:cNvSpPr/>
          <p:nvPr/>
        </p:nvSpPr>
        <p:spPr>
          <a:xfrm rot="-2779055">
            <a:off x="13351800" y="-5094162"/>
            <a:ext cx="7814999" cy="12245725"/>
          </a:xfrm>
          <a:custGeom>
            <a:avLst/>
            <a:gdLst/>
            <a:ahLst/>
            <a:cxnLst/>
            <a:rect l="l" t="t" r="r" b="b"/>
            <a:pathLst>
              <a:path w="7814999" h="12245725">
                <a:moveTo>
                  <a:pt x="0" y="0"/>
                </a:moveTo>
                <a:lnTo>
                  <a:pt x="7815000" y="0"/>
                </a:lnTo>
                <a:lnTo>
                  <a:pt x="7815000" y="12245724"/>
                </a:lnTo>
                <a:lnTo>
                  <a:pt x="0" y="122457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7457531">
            <a:off x="1773293" y="7294565"/>
            <a:ext cx="1843945" cy="2057400"/>
          </a:xfrm>
          <a:custGeom>
            <a:avLst/>
            <a:gdLst/>
            <a:ahLst/>
            <a:cxnLst/>
            <a:rect l="l" t="t" r="r" b="b"/>
            <a:pathLst>
              <a:path w="1843945" h="2057400">
                <a:moveTo>
                  <a:pt x="0" y="0"/>
                </a:moveTo>
                <a:lnTo>
                  <a:pt x="1843945" y="0"/>
                </a:lnTo>
                <a:lnTo>
                  <a:pt x="1843945"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7457531">
            <a:off x="13453750" y="636873"/>
            <a:ext cx="1843945" cy="2057400"/>
          </a:xfrm>
          <a:custGeom>
            <a:avLst/>
            <a:gdLst/>
            <a:ahLst/>
            <a:cxnLst/>
            <a:rect l="l" t="t" r="r" b="b"/>
            <a:pathLst>
              <a:path w="1843945" h="2057400">
                <a:moveTo>
                  <a:pt x="0" y="0"/>
                </a:moveTo>
                <a:lnTo>
                  <a:pt x="1843945" y="0"/>
                </a:lnTo>
                <a:lnTo>
                  <a:pt x="1843945"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3849820">
            <a:off x="14848576" y="7605376"/>
            <a:ext cx="1792971" cy="3071470"/>
          </a:xfrm>
          <a:custGeom>
            <a:avLst/>
            <a:gdLst/>
            <a:ahLst/>
            <a:cxnLst/>
            <a:rect l="l" t="t" r="r" b="b"/>
            <a:pathLst>
              <a:path w="1792971" h="3071470">
                <a:moveTo>
                  <a:pt x="0" y="0"/>
                </a:moveTo>
                <a:lnTo>
                  <a:pt x="1792970" y="0"/>
                </a:lnTo>
                <a:lnTo>
                  <a:pt x="1792970" y="3071471"/>
                </a:lnTo>
                <a:lnTo>
                  <a:pt x="0" y="30714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rot="3849820" flipH="1" flipV="1">
            <a:off x="1646454" y="-517246"/>
            <a:ext cx="1792971" cy="3071470"/>
          </a:xfrm>
          <a:custGeom>
            <a:avLst/>
            <a:gdLst/>
            <a:ahLst/>
            <a:cxnLst/>
            <a:rect l="l" t="t" r="r" b="b"/>
            <a:pathLst>
              <a:path w="1792971" h="3071470">
                <a:moveTo>
                  <a:pt x="1792970" y="3071470"/>
                </a:moveTo>
                <a:lnTo>
                  <a:pt x="0" y="3071470"/>
                </a:lnTo>
                <a:lnTo>
                  <a:pt x="0" y="0"/>
                </a:lnTo>
                <a:lnTo>
                  <a:pt x="1792970" y="0"/>
                </a:lnTo>
                <a:lnTo>
                  <a:pt x="1792970" y="307147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flipH="1" flipV="1">
            <a:off x="16076645" y="-104066"/>
            <a:ext cx="2365310" cy="2890720"/>
          </a:xfrm>
          <a:custGeom>
            <a:avLst/>
            <a:gdLst/>
            <a:ahLst/>
            <a:cxnLst/>
            <a:rect l="l" t="t" r="r" b="b"/>
            <a:pathLst>
              <a:path w="2365310" h="2890720">
                <a:moveTo>
                  <a:pt x="2365310" y="2890720"/>
                </a:moveTo>
                <a:lnTo>
                  <a:pt x="0" y="2890720"/>
                </a:lnTo>
                <a:lnTo>
                  <a:pt x="0" y="0"/>
                </a:lnTo>
                <a:lnTo>
                  <a:pt x="2365310" y="0"/>
                </a:lnTo>
                <a:lnTo>
                  <a:pt x="2365310" y="289072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Freeform 10"/>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1" name="Freeform 11"/>
          <p:cNvSpPr/>
          <p:nvPr/>
        </p:nvSpPr>
        <p:spPr>
          <a:xfrm>
            <a:off x="-962334" y="9664559"/>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2" name="Freeform 12"/>
          <p:cNvSpPr/>
          <p:nvPr/>
        </p:nvSpPr>
        <p:spPr>
          <a:xfrm>
            <a:off x="14630400" y="1961735"/>
            <a:ext cx="7315200" cy="3604399"/>
          </a:xfrm>
          <a:custGeom>
            <a:avLst/>
            <a:gdLst/>
            <a:ahLst/>
            <a:cxnLst/>
            <a:rect l="l" t="t" r="r" b="b"/>
            <a:pathLst>
              <a:path w="7315200" h="3604399">
                <a:moveTo>
                  <a:pt x="0" y="0"/>
                </a:moveTo>
                <a:lnTo>
                  <a:pt x="7315200" y="0"/>
                </a:lnTo>
                <a:lnTo>
                  <a:pt x="7315200" y="3604398"/>
                </a:lnTo>
                <a:lnTo>
                  <a:pt x="0" y="360439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3" name="Freeform 13"/>
          <p:cNvSpPr/>
          <p:nvPr/>
        </p:nvSpPr>
        <p:spPr>
          <a:xfrm>
            <a:off x="-3259984" y="2299625"/>
            <a:ext cx="5802923" cy="4114800"/>
          </a:xfrm>
          <a:custGeom>
            <a:avLst/>
            <a:gdLst/>
            <a:ahLst/>
            <a:cxnLst/>
            <a:rect l="l" t="t" r="r" b="b"/>
            <a:pathLst>
              <a:path w="5802923" h="4114800">
                <a:moveTo>
                  <a:pt x="0" y="0"/>
                </a:moveTo>
                <a:lnTo>
                  <a:pt x="5802923" y="0"/>
                </a:lnTo>
                <a:lnTo>
                  <a:pt x="5802923" y="4114800"/>
                </a:lnTo>
                <a:lnTo>
                  <a:pt x="0" y="411480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4" name="TextBox 14"/>
          <p:cNvSpPr txBox="1"/>
          <p:nvPr/>
        </p:nvSpPr>
        <p:spPr>
          <a:xfrm>
            <a:off x="3283182" y="8389940"/>
            <a:ext cx="11745176" cy="448265"/>
          </a:xfrm>
          <a:prstGeom prst="rect">
            <a:avLst/>
          </a:prstGeom>
        </p:spPr>
        <p:txBody>
          <a:bodyPr lIns="0" tIns="0" rIns="0" bIns="0" rtlCol="0" anchor="t">
            <a:spAutoFit/>
          </a:bodyPr>
          <a:lstStyle/>
          <a:p>
            <a:pPr algn="ctr">
              <a:lnSpc>
                <a:spcPts val="3399"/>
              </a:lnSpc>
            </a:pPr>
            <a:r>
              <a:rPr lang="en-US" sz="3399">
                <a:solidFill>
                  <a:srgbClr val="805A62"/>
                </a:solidFill>
                <a:latin typeface="Noto Sans"/>
                <a:ea typeface="Noto Sans"/>
                <a:cs typeface="Noto Sans"/>
                <a:sym typeface="Noto Sans"/>
              </a:rPr>
              <a:t>Presented by DTIL Group Number 16</a:t>
            </a:r>
          </a:p>
        </p:txBody>
      </p:sp>
      <p:sp>
        <p:nvSpPr>
          <p:cNvPr id="15" name="Freeform 15"/>
          <p:cNvSpPr/>
          <p:nvPr/>
        </p:nvSpPr>
        <p:spPr>
          <a:xfrm>
            <a:off x="6571667" y="-1953334"/>
            <a:ext cx="5802923" cy="4114800"/>
          </a:xfrm>
          <a:custGeom>
            <a:avLst/>
            <a:gdLst/>
            <a:ahLst/>
            <a:cxnLst/>
            <a:rect l="l" t="t" r="r" b="b"/>
            <a:pathLst>
              <a:path w="5802923" h="4114800">
                <a:moveTo>
                  <a:pt x="0" y="0"/>
                </a:moveTo>
                <a:lnTo>
                  <a:pt x="5802923" y="0"/>
                </a:lnTo>
                <a:lnTo>
                  <a:pt x="5802923" y="4114800"/>
                </a:lnTo>
                <a:lnTo>
                  <a:pt x="0" y="411480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6" name="TextBox 16"/>
          <p:cNvSpPr txBox="1"/>
          <p:nvPr/>
        </p:nvSpPr>
        <p:spPr>
          <a:xfrm>
            <a:off x="6242538" y="778550"/>
            <a:ext cx="5802923" cy="887023"/>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ECO WARRIORS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53D1C5">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rot="5400000">
            <a:off x="4945120" y="-1058891"/>
            <a:ext cx="8490347" cy="13400093"/>
          </a:xfrm>
          <a:custGeom>
            <a:avLst/>
            <a:gdLst/>
            <a:ahLst/>
            <a:cxnLst/>
            <a:rect l="l" t="t" r="r" b="b"/>
            <a:pathLst>
              <a:path w="8490347" h="13400093">
                <a:moveTo>
                  <a:pt x="0" y="0"/>
                </a:moveTo>
                <a:lnTo>
                  <a:pt x="8490347" y="0"/>
                </a:lnTo>
                <a:lnTo>
                  <a:pt x="8490347" y="13400093"/>
                </a:lnTo>
                <a:lnTo>
                  <a:pt x="0" y="13400093"/>
                </a:lnTo>
                <a:lnTo>
                  <a:pt x="0" y="0"/>
                </a:lnTo>
                <a:close/>
              </a:path>
            </a:pathLst>
          </a:custGeom>
          <a:blipFill>
            <a:blip r:embed="rId2"/>
            <a:stretch>
              <a:fillRect l="-7262" t="-5745" r="-7262"/>
            </a:stretch>
          </a:blipFill>
        </p:spPr>
      </p:sp>
      <p:sp>
        <p:nvSpPr>
          <p:cNvPr id="3" name="TextBox 3"/>
          <p:cNvSpPr txBox="1"/>
          <p:nvPr/>
        </p:nvSpPr>
        <p:spPr>
          <a:xfrm>
            <a:off x="5293940" y="-95250"/>
            <a:ext cx="7700121" cy="887023"/>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sanskruti’s visualization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D8B1F0">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9278333" y="3467743"/>
            <a:ext cx="8590150" cy="6302006"/>
          </a:xfrm>
          <a:custGeom>
            <a:avLst/>
            <a:gdLst/>
            <a:ahLst/>
            <a:cxnLst/>
            <a:rect l="l" t="t" r="r" b="b"/>
            <a:pathLst>
              <a:path w="8590150" h="6302006">
                <a:moveTo>
                  <a:pt x="0" y="0"/>
                </a:moveTo>
                <a:lnTo>
                  <a:pt x="8590150" y="0"/>
                </a:lnTo>
                <a:lnTo>
                  <a:pt x="8590150" y="6302007"/>
                </a:lnTo>
                <a:lnTo>
                  <a:pt x="0" y="6302007"/>
                </a:lnTo>
                <a:lnTo>
                  <a:pt x="0" y="0"/>
                </a:lnTo>
                <a:close/>
              </a:path>
            </a:pathLst>
          </a:custGeom>
          <a:blipFill>
            <a:blip r:embed="rId2"/>
            <a:stretch>
              <a:fillRect l="-7689"/>
            </a:stretch>
          </a:blipFill>
        </p:spPr>
      </p:sp>
      <p:sp>
        <p:nvSpPr>
          <p:cNvPr id="3" name="Freeform 3"/>
          <p:cNvSpPr/>
          <p:nvPr/>
        </p:nvSpPr>
        <p:spPr>
          <a:xfrm>
            <a:off x="161955" y="3467743"/>
            <a:ext cx="8798937" cy="6302006"/>
          </a:xfrm>
          <a:custGeom>
            <a:avLst/>
            <a:gdLst/>
            <a:ahLst/>
            <a:cxnLst/>
            <a:rect l="l" t="t" r="r" b="b"/>
            <a:pathLst>
              <a:path w="8798937" h="6302006">
                <a:moveTo>
                  <a:pt x="0" y="0"/>
                </a:moveTo>
                <a:lnTo>
                  <a:pt x="8798937" y="0"/>
                </a:lnTo>
                <a:lnTo>
                  <a:pt x="8798937" y="6302007"/>
                </a:lnTo>
                <a:lnTo>
                  <a:pt x="0" y="6302007"/>
                </a:lnTo>
                <a:lnTo>
                  <a:pt x="0" y="0"/>
                </a:lnTo>
                <a:close/>
              </a:path>
            </a:pathLst>
          </a:custGeom>
          <a:blipFill>
            <a:blip r:embed="rId3"/>
            <a:stretch>
              <a:fillRect l="-8462" t="-321" b="-321"/>
            </a:stretch>
          </a:blipFill>
        </p:spPr>
      </p:sp>
      <p:sp>
        <p:nvSpPr>
          <p:cNvPr id="4" name="TextBox 4"/>
          <p:cNvSpPr txBox="1"/>
          <p:nvPr/>
        </p:nvSpPr>
        <p:spPr>
          <a:xfrm>
            <a:off x="5918279" y="933450"/>
            <a:ext cx="7257441" cy="887023"/>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Vedanti’s visualization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A6A6A6">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3702115" y="1801940"/>
            <a:ext cx="12363529" cy="8279000"/>
          </a:xfrm>
          <a:custGeom>
            <a:avLst/>
            <a:gdLst/>
            <a:ahLst/>
            <a:cxnLst/>
            <a:rect l="l" t="t" r="r" b="b"/>
            <a:pathLst>
              <a:path w="12363529" h="8279000">
                <a:moveTo>
                  <a:pt x="0" y="0"/>
                </a:moveTo>
                <a:lnTo>
                  <a:pt x="12363529" y="0"/>
                </a:lnTo>
                <a:lnTo>
                  <a:pt x="12363529" y="8278999"/>
                </a:lnTo>
                <a:lnTo>
                  <a:pt x="0" y="8278999"/>
                </a:lnTo>
                <a:lnTo>
                  <a:pt x="0" y="0"/>
                </a:lnTo>
                <a:close/>
              </a:path>
            </a:pathLst>
          </a:custGeom>
          <a:blipFill>
            <a:blip r:embed="rId2"/>
            <a:stretch>
              <a:fillRect t="-5561" b="-964"/>
            </a:stretch>
          </a:blipFill>
        </p:spPr>
      </p:sp>
      <p:sp>
        <p:nvSpPr>
          <p:cNvPr id="3" name="TextBox 3"/>
          <p:cNvSpPr txBox="1"/>
          <p:nvPr/>
        </p:nvSpPr>
        <p:spPr>
          <a:xfrm>
            <a:off x="5776624" y="537563"/>
            <a:ext cx="6734752" cy="887023"/>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Ayush’s visualization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D8AC71">
                <a:alpha val="100000"/>
              </a:srgbClr>
            </a:gs>
            <a:gs pos="100000">
              <a:srgbClr val="FFFFFF">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5400000">
            <a:off x="5029200" y="-224745"/>
            <a:ext cx="8229600" cy="12141553"/>
          </a:xfrm>
          <a:custGeom>
            <a:avLst/>
            <a:gdLst/>
            <a:ahLst/>
            <a:cxnLst/>
            <a:rect l="l" t="t" r="r" b="b"/>
            <a:pathLst>
              <a:path w="8229600" h="12141553">
                <a:moveTo>
                  <a:pt x="0" y="0"/>
                </a:moveTo>
                <a:lnTo>
                  <a:pt x="8229600" y="0"/>
                </a:lnTo>
                <a:lnTo>
                  <a:pt x="8229600" y="12141553"/>
                </a:lnTo>
                <a:lnTo>
                  <a:pt x="0" y="12141553"/>
                </a:lnTo>
                <a:lnTo>
                  <a:pt x="0" y="0"/>
                </a:lnTo>
                <a:close/>
              </a:path>
            </a:pathLst>
          </a:custGeom>
          <a:blipFill>
            <a:blip r:embed="rId2"/>
            <a:stretch>
              <a:fillRect l="-9735" r="-5862" b="-4470"/>
            </a:stretch>
          </a:blipFill>
        </p:spPr>
      </p:sp>
      <p:sp>
        <p:nvSpPr>
          <p:cNvPr id="3" name="TextBox 3"/>
          <p:cNvSpPr txBox="1"/>
          <p:nvPr/>
        </p:nvSpPr>
        <p:spPr>
          <a:xfrm>
            <a:off x="5611067" y="141677"/>
            <a:ext cx="7065867" cy="887023"/>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Vedant’s visualization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53D1C5">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rot="-5400000">
            <a:off x="6372881" y="2138367"/>
            <a:ext cx="6808965" cy="8773998"/>
          </a:xfrm>
          <a:custGeom>
            <a:avLst/>
            <a:gdLst/>
            <a:ahLst/>
            <a:cxnLst/>
            <a:rect l="l" t="t" r="r" b="b"/>
            <a:pathLst>
              <a:path w="6808965" h="8773998">
                <a:moveTo>
                  <a:pt x="0" y="0"/>
                </a:moveTo>
                <a:lnTo>
                  <a:pt x="6808965" y="0"/>
                </a:lnTo>
                <a:lnTo>
                  <a:pt x="6808965" y="8773998"/>
                </a:lnTo>
                <a:lnTo>
                  <a:pt x="0" y="8773998"/>
                </a:lnTo>
                <a:lnTo>
                  <a:pt x="0" y="0"/>
                </a:lnTo>
                <a:close/>
              </a:path>
            </a:pathLst>
          </a:custGeom>
          <a:blipFill>
            <a:blip r:embed="rId2"/>
            <a:stretch>
              <a:fillRect t="-10013" r="-17683" b="-11755"/>
            </a:stretch>
          </a:blipFill>
        </p:spPr>
      </p:sp>
      <p:sp>
        <p:nvSpPr>
          <p:cNvPr id="3" name="TextBox 3"/>
          <p:cNvSpPr txBox="1"/>
          <p:nvPr/>
        </p:nvSpPr>
        <p:spPr>
          <a:xfrm>
            <a:off x="5170133" y="772433"/>
            <a:ext cx="7084966" cy="887023"/>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Sarthak’visualization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D8B1F0">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494863" y="1338405"/>
            <a:ext cx="15298274" cy="8948595"/>
          </a:xfrm>
          <a:custGeom>
            <a:avLst/>
            <a:gdLst/>
            <a:ahLst/>
            <a:cxnLst/>
            <a:rect l="l" t="t" r="r" b="b"/>
            <a:pathLst>
              <a:path w="15298274" h="8948595">
                <a:moveTo>
                  <a:pt x="0" y="0"/>
                </a:moveTo>
                <a:lnTo>
                  <a:pt x="15298274" y="0"/>
                </a:lnTo>
                <a:lnTo>
                  <a:pt x="15298274" y="8948595"/>
                </a:lnTo>
                <a:lnTo>
                  <a:pt x="0" y="8948595"/>
                </a:lnTo>
                <a:lnTo>
                  <a:pt x="0" y="0"/>
                </a:lnTo>
                <a:close/>
              </a:path>
            </a:pathLst>
          </a:custGeom>
          <a:blipFill>
            <a:blip r:embed="rId2"/>
            <a:stretch>
              <a:fillRect t="-8726" b="-8726"/>
            </a:stretch>
          </a:blipFill>
        </p:spPr>
      </p:sp>
      <p:sp>
        <p:nvSpPr>
          <p:cNvPr id="3" name="TextBox 3"/>
          <p:cNvSpPr txBox="1"/>
          <p:nvPr/>
        </p:nvSpPr>
        <p:spPr>
          <a:xfrm>
            <a:off x="6244481" y="-95250"/>
            <a:ext cx="5799037" cy="887023"/>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Final visualization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2E3EE"/>
        </a:solidFill>
        <a:effectLst/>
      </p:bgPr>
    </p:bg>
    <p:spTree>
      <p:nvGrpSpPr>
        <p:cNvPr id="1" name=""/>
        <p:cNvGrpSpPr/>
        <p:nvPr/>
      </p:nvGrpSpPr>
      <p:grpSpPr>
        <a:xfrm>
          <a:off x="0" y="0"/>
          <a:ext cx="0" cy="0"/>
          <a:chOff x="0" y="0"/>
          <a:chExt cx="0" cy="0"/>
        </a:xfrm>
      </p:grpSpPr>
      <p:sp>
        <p:nvSpPr>
          <p:cNvPr id="2" name="Freeform 2"/>
          <p:cNvSpPr/>
          <p:nvPr/>
        </p:nvSpPr>
        <p:spPr>
          <a:xfrm>
            <a:off x="169200" y="5606964"/>
            <a:ext cx="4416784" cy="4680036"/>
          </a:xfrm>
          <a:custGeom>
            <a:avLst/>
            <a:gdLst/>
            <a:ahLst/>
            <a:cxnLst/>
            <a:rect l="l" t="t" r="r" b="b"/>
            <a:pathLst>
              <a:path w="4416784" h="4680036">
                <a:moveTo>
                  <a:pt x="0" y="0"/>
                </a:moveTo>
                <a:lnTo>
                  <a:pt x="4416784" y="0"/>
                </a:lnTo>
                <a:lnTo>
                  <a:pt x="4416784" y="4680036"/>
                </a:lnTo>
                <a:lnTo>
                  <a:pt x="0" y="4680036"/>
                </a:lnTo>
                <a:lnTo>
                  <a:pt x="0" y="0"/>
                </a:lnTo>
                <a:close/>
              </a:path>
            </a:pathLst>
          </a:custGeom>
          <a:blipFill>
            <a:blip r:embed="rId2"/>
            <a:stretch>
              <a:fillRect/>
            </a:stretch>
          </a:blipFill>
        </p:spPr>
      </p:sp>
      <p:sp>
        <p:nvSpPr>
          <p:cNvPr id="3" name="Freeform 3"/>
          <p:cNvSpPr/>
          <p:nvPr/>
        </p:nvSpPr>
        <p:spPr>
          <a:xfrm>
            <a:off x="1340713" y="2847305"/>
            <a:ext cx="1326141" cy="1899421"/>
          </a:xfrm>
          <a:custGeom>
            <a:avLst/>
            <a:gdLst/>
            <a:ahLst/>
            <a:cxnLst/>
            <a:rect l="l" t="t" r="r" b="b"/>
            <a:pathLst>
              <a:path w="1326141" h="1899421">
                <a:moveTo>
                  <a:pt x="0" y="0"/>
                </a:moveTo>
                <a:lnTo>
                  <a:pt x="1326141" y="0"/>
                </a:lnTo>
                <a:lnTo>
                  <a:pt x="1326141" y="1899421"/>
                </a:lnTo>
                <a:lnTo>
                  <a:pt x="0" y="18994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5465192" y="5620148"/>
            <a:ext cx="11484380" cy="4548893"/>
          </a:xfrm>
          <a:prstGeom prst="rect">
            <a:avLst/>
          </a:prstGeom>
        </p:spPr>
        <p:txBody>
          <a:bodyPr lIns="0" tIns="0" rIns="0" bIns="0" rtlCol="0" anchor="t">
            <a:spAutoFit/>
          </a:bodyPr>
          <a:lstStyle/>
          <a:p>
            <a:pPr algn="ctr">
              <a:lnSpc>
                <a:spcPts val="5871"/>
              </a:lnSpc>
            </a:pPr>
            <a:r>
              <a:rPr lang="en-US" sz="4892">
                <a:solidFill>
                  <a:srgbClr val="000000"/>
                </a:solidFill>
                <a:latin typeface="Accordion Black"/>
                <a:ea typeface="Accordion Black"/>
                <a:cs typeface="Accordion Black"/>
                <a:sym typeface="Accordion Black"/>
              </a:rPr>
              <a:t>In this activity we have to find our end user which will be helpful for our project in future . After finding the end users we have to create persona on their basis of their life and how will they be helpful in our project as a end user.</a:t>
            </a:r>
          </a:p>
        </p:txBody>
      </p:sp>
      <p:sp>
        <p:nvSpPr>
          <p:cNvPr id="5" name="TextBox 5"/>
          <p:cNvSpPr txBox="1"/>
          <p:nvPr/>
        </p:nvSpPr>
        <p:spPr>
          <a:xfrm>
            <a:off x="4844334" y="291487"/>
            <a:ext cx="7380571" cy="887023"/>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Persona construction</a:t>
            </a:r>
          </a:p>
        </p:txBody>
      </p:sp>
      <p:sp>
        <p:nvSpPr>
          <p:cNvPr id="6" name="TextBox 6"/>
          <p:cNvSpPr txBox="1"/>
          <p:nvPr/>
        </p:nvSpPr>
        <p:spPr>
          <a:xfrm>
            <a:off x="4585984" y="1575210"/>
            <a:ext cx="11847195" cy="3171516"/>
          </a:xfrm>
          <a:prstGeom prst="rect">
            <a:avLst/>
          </a:prstGeom>
        </p:spPr>
        <p:txBody>
          <a:bodyPr lIns="0" tIns="0" rIns="0" bIns="0" rtlCol="0" anchor="t">
            <a:spAutoFit/>
          </a:bodyPr>
          <a:lstStyle/>
          <a:p>
            <a:pPr algn="ctr">
              <a:lnSpc>
                <a:spcPts val="5395"/>
              </a:lnSpc>
            </a:pPr>
            <a:r>
              <a:rPr lang="en-US" sz="4496">
                <a:solidFill>
                  <a:srgbClr val="FF3131"/>
                </a:solidFill>
                <a:latin typeface="Accordion Black"/>
                <a:ea typeface="Accordion Black"/>
                <a:cs typeface="Accordion Black"/>
                <a:sym typeface="Accordion Black"/>
              </a:rPr>
              <a:t>What is persona construction?</a:t>
            </a:r>
          </a:p>
          <a:p>
            <a:pPr algn="ctr">
              <a:lnSpc>
                <a:spcPts val="4795"/>
              </a:lnSpc>
            </a:pPr>
            <a:r>
              <a:rPr lang="en-US" sz="3996">
                <a:solidFill>
                  <a:srgbClr val="000000"/>
                </a:solidFill>
                <a:latin typeface="Accordion Black"/>
                <a:ea typeface="Accordion Black"/>
                <a:cs typeface="Accordion Black"/>
                <a:sym typeface="Accordion Black"/>
              </a:rPr>
              <a:t>persona construction is the process of creating a detailed summary of a person ,that represent the different type of users , audiences product or a service you're trying to provide.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6E8"/>
        </a:solidFill>
        <a:effectLst/>
      </p:bgPr>
    </p:bg>
    <p:spTree>
      <p:nvGrpSpPr>
        <p:cNvPr id="1" name=""/>
        <p:cNvGrpSpPr/>
        <p:nvPr/>
      </p:nvGrpSpPr>
      <p:grpSpPr>
        <a:xfrm>
          <a:off x="0" y="0"/>
          <a:ext cx="0" cy="0"/>
          <a:chOff x="0" y="0"/>
          <a:chExt cx="0" cy="0"/>
        </a:xfrm>
      </p:grpSpPr>
      <p:grpSp>
        <p:nvGrpSpPr>
          <p:cNvPr id="2" name="Group 2"/>
          <p:cNvGrpSpPr/>
          <p:nvPr/>
        </p:nvGrpSpPr>
        <p:grpSpPr>
          <a:xfrm>
            <a:off x="397679" y="4382345"/>
            <a:ext cx="8764577" cy="3740490"/>
            <a:chOff x="0" y="0"/>
            <a:chExt cx="13694344" cy="5844385"/>
          </a:xfrm>
        </p:grpSpPr>
        <p:sp>
          <p:nvSpPr>
            <p:cNvPr id="3" name="Freeform 3"/>
            <p:cNvSpPr/>
            <p:nvPr/>
          </p:nvSpPr>
          <p:spPr>
            <a:xfrm>
              <a:off x="0" y="0"/>
              <a:ext cx="13694344" cy="5844385"/>
            </a:xfrm>
            <a:custGeom>
              <a:avLst/>
              <a:gdLst/>
              <a:ahLst/>
              <a:cxnLst/>
              <a:rect l="l" t="t" r="r" b="b"/>
              <a:pathLst>
                <a:path w="13694344" h="5844385">
                  <a:moveTo>
                    <a:pt x="0" y="0"/>
                  </a:moveTo>
                  <a:lnTo>
                    <a:pt x="0" y="5844385"/>
                  </a:lnTo>
                  <a:lnTo>
                    <a:pt x="13694344" y="5844385"/>
                  </a:lnTo>
                  <a:lnTo>
                    <a:pt x="13694344" y="0"/>
                  </a:lnTo>
                  <a:lnTo>
                    <a:pt x="0" y="0"/>
                  </a:lnTo>
                  <a:close/>
                  <a:moveTo>
                    <a:pt x="13633385" y="5783425"/>
                  </a:moveTo>
                  <a:lnTo>
                    <a:pt x="59690" y="5783425"/>
                  </a:lnTo>
                  <a:lnTo>
                    <a:pt x="59690" y="59690"/>
                  </a:lnTo>
                  <a:lnTo>
                    <a:pt x="13633385" y="59690"/>
                  </a:lnTo>
                  <a:lnTo>
                    <a:pt x="13633385" y="5783425"/>
                  </a:lnTo>
                  <a:close/>
                </a:path>
              </a:pathLst>
            </a:custGeom>
            <a:solidFill>
              <a:srgbClr val="1A1D1E"/>
            </a:solidFill>
          </p:spPr>
        </p:sp>
      </p:grpSp>
      <p:grpSp>
        <p:nvGrpSpPr>
          <p:cNvPr id="4" name="Group 4"/>
          <p:cNvGrpSpPr/>
          <p:nvPr/>
        </p:nvGrpSpPr>
        <p:grpSpPr>
          <a:xfrm>
            <a:off x="397679" y="655712"/>
            <a:ext cx="8764577" cy="3512587"/>
            <a:chOff x="0" y="0"/>
            <a:chExt cx="13694344" cy="5488294"/>
          </a:xfrm>
        </p:grpSpPr>
        <p:sp>
          <p:nvSpPr>
            <p:cNvPr id="5" name="Freeform 5"/>
            <p:cNvSpPr/>
            <p:nvPr/>
          </p:nvSpPr>
          <p:spPr>
            <a:xfrm>
              <a:off x="0" y="0"/>
              <a:ext cx="13694344" cy="5488294"/>
            </a:xfrm>
            <a:custGeom>
              <a:avLst/>
              <a:gdLst/>
              <a:ahLst/>
              <a:cxnLst/>
              <a:rect l="l" t="t" r="r" b="b"/>
              <a:pathLst>
                <a:path w="13694344" h="5488294">
                  <a:moveTo>
                    <a:pt x="0" y="0"/>
                  </a:moveTo>
                  <a:lnTo>
                    <a:pt x="0" y="5488294"/>
                  </a:lnTo>
                  <a:lnTo>
                    <a:pt x="13694344" y="5488294"/>
                  </a:lnTo>
                  <a:lnTo>
                    <a:pt x="13694344" y="0"/>
                  </a:lnTo>
                  <a:lnTo>
                    <a:pt x="0" y="0"/>
                  </a:lnTo>
                  <a:close/>
                  <a:moveTo>
                    <a:pt x="13633385" y="5427334"/>
                  </a:moveTo>
                  <a:lnTo>
                    <a:pt x="59690" y="5427334"/>
                  </a:lnTo>
                  <a:lnTo>
                    <a:pt x="59690" y="59690"/>
                  </a:lnTo>
                  <a:lnTo>
                    <a:pt x="13633385" y="59690"/>
                  </a:lnTo>
                  <a:lnTo>
                    <a:pt x="13633385" y="5427334"/>
                  </a:lnTo>
                  <a:close/>
                </a:path>
              </a:pathLst>
            </a:custGeom>
            <a:solidFill>
              <a:srgbClr val="1A1D1E"/>
            </a:solidFill>
          </p:spPr>
        </p:sp>
      </p:grpSp>
      <p:grpSp>
        <p:nvGrpSpPr>
          <p:cNvPr id="6" name="Group 6"/>
          <p:cNvGrpSpPr/>
          <p:nvPr/>
        </p:nvGrpSpPr>
        <p:grpSpPr>
          <a:xfrm>
            <a:off x="9370783" y="655712"/>
            <a:ext cx="8536354" cy="2492853"/>
            <a:chOff x="0" y="0"/>
            <a:chExt cx="13337754" cy="3894996"/>
          </a:xfrm>
        </p:grpSpPr>
        <p:sp>
          <p:nvSpPr>
            <p:cNvPr id="7" name="Freeform 7"/>
            <p:cNvSpPr/>
            <p:nvPr/>
          </p:nvSpPr>
          <p:spPr>
            <a:xfrm>
              <a:off x="0" y="0"/>
              <a:ext cx="13337753" cy="3894996"/>
            </a:xfrm>
            <a:custGeom>
              <a:avLst/>
              <a:gdLst/>
              <a:ahLst/>
              <a:cxnLst/>
              <a:rect l="l" t="t" r="r" b="b"/>
              <a:pathLst>
                <a:path w="13337753" h="3894996">
                  <a:moveTo>
                    <a:pt x="0" y="0"/>
                  </a:moveTo>
                  <a:lnTo>
                    <a:pt x="0" y="3894996"/>
                  </a:lnTo>
                  <a:lnTo>
                    <a:pt x="13337753" y="3894996"/>
                  </a:lnTo>
                  <a:lnTo>
                    <a:pt x="13337753" y="0"/>
                  </a:lnTo>
                  <a:lnTo>
                    <a:pt x="0" y="0"/>
                  </a:lnTo>
                  <a:close/>
                  <a:moveTo>
                    <a:pt x="13276794" y="3834036"/>
                  </a:moveTo>
                  <a:lnTo>
                    <a:pt x="59690" y="3834036"/>
                  </a:lnTo>
                  <a:lnTo>
                    <a:pt x="59690" y="59690"/>
                  </a:lnTo>
                  <a:lnTo>
                    <a:pt x="13276794" y="59690"/>
                  </a:lnTo>
                  <a:lnTo>
                    <a:pt x="13276794" y="3834036"/>
                  </a:lnTo>
                  <a:close/>
                </a:path>
              </a:pathLst>
            </a:custGeom>
            <a:solidFill>
              <a:srgbClr val="1A1D1E"/>
            </a:solidFill>
          </p:spPr>
        </p:sp>
      </p:grpSp>
      <p:grpSp>
        <p:nvGrpSpPr>
          <p:cNvPr id="8" name="Group 8"/>
          <p:cNvGrpSpPr/>
          <p:nvPr/>
        </p:nvGrpSpPr>
        <p:grpSpPr>
          <a:xfrm>
            <a:off x="9370783" y="5889866"/>
            <a:ext cx="8536354" cy="2451525"/>
            <a:chOff x="0" y="0"/>
            <a:chExt cx="13337754" cy="3830423"/>
          </a:xfrm>
        </p:grpSpPr>
        <p:sp>
          <p:nvSpPr>
            <p:cNvPr id="9" name="Freeform 9"/>
            <p:cNvSpPr/>
            <p:nvPr/>
          </p:nvSpPr>
          <p:spPr>
            <a:xfrm>
              <a:off x="0" y="0"/>
              <a:ext cx="13337753" cy="3830422"/>
            </a:xfrm>
            <a:custGeom>
              <a:avLst/>
              <a:gdLst/>
              <a:ahLst/>
              <a:cxnLst/>
              <a:rect l="l" t="t" r="r" b="b"/>
              <a:pathLst>
                <a:path w="13337753" h="3830422">
                  <a:moveTo>
                    <a:pt x="0" y="0"/>
                  </a:moveTo>
                  <a:lnTo>
                    <a:pt x="0" y="3830422"/>
                  </a:lnTo>
                  <a:lnTo>
                    <a:pt x="13337753" y="3830422"/>
                  </a:lnTo>
                  <a:lnTo>
                    <a:pt x="13337753" y="0"/>
                  </a:lnTo>
                  <a:lnTo>
                    <a:pt x="0" y="0"/>
                  </a:lnTo>
                  <a:close/>
                  <a:moveTo>
                    <a:pt x="13276794" y="3769463"/>
                  </a:moveTo>
                  <a:lnTo>
                    <a:pt x="59690" y="3769463"/>
                  </a:lnTo>
                  <a:lnTo>
                    <a:pt x="59690" y="59690"/>
                  </a:lnTo>
                  <a:lnTo>
                    <a:pt x="13276794" y="59690"/>
                  </a:lnTo>
                  <a:lnTo>
                    <a:pt x="13276794" y="3769463"/>
                  </a:lnTo>
                  <a:close/>
                </a:path>
              </a:pathLst>
            </a:custGeom>
            <a:solidFill>
              <a:srgbClr val="1A1D1E"/>
            </a:solidFill>
          </p:spPr>
        </p:sp>
      </p:grpSp>
      <p:grpSp>
        <p:nvGrpSpPr>
          <p:cNvPr id="10" name="Group 10"/>
          <p:cNvGrpSpPr/>
          <p:nvPr/>
        </p:nvGrpSpPr>
        <p:grpSpPr>
          <a:xfrm>
            <a:off x="9371806" y="3273188"/>
            <a:ext cx="8535331" cy="2492853"/>
            <a:chOff x="0" y="0"/>
            <a:chExt cx="13336156" cy="3894996"/>
          </a:xfrm>
        </p:grpSpPr>
        <p:sp>
          <p:nvSpPr>
            <p:cNvPr id="11" name="Freeform 11"/>
            <p:cNvSpPr/>
            <p:nvPr/>
          </p:nvSpPr>
          <p:spPr>
            <a:xfrm>
              <a:off x="0" y="0"/>
              <a:ext cx="13336157" cy="3894996"/>
            </a:xfrm>
            <a:custGeom>
              <a:avLst/>
              <a:gdLst/>
              <a:ahLst/>
              <a:cxnLst/>
              <a:rect l="l" t="t" r="r" b="b"/>
              <a:pathLst>
                <a:path w="13336157" h="3894996">
                  <a:moveTo>
                    <a:pt x="0" y="0"/>
                  </a:moveTo>
                  <a:lnTo>
                    <a:pt x="0" y="3894996"/>
                  </a:lnTo>
                  <a:lnTo>
                    <a:pt x="13336157" y="3894996"/>
                  </a:lnTo>
                  <a:lnTo>
                    <a:pt x="13336157" y="0"/>
                  </a:lnTo>
                  <a:lnTo>
                    <a:pt x="0" y="0"/>
                  </a:lnTo>
                  <a:close/>
                  <a:moveTo>
                    <a:pt x="13275196" y="3834036"/>
                  </a:moveTo>
                  <a:lnTo>
                    <a:pt x="59690" y="3834036"/>
                  </a:lnTo>
                  <a:lnTo>
                    <a:pt x="59690" y="59690"/>
                  </a:lnTo>
                  <a:lnTo>
                    <a:pt x="13275196" y="59690"/>
                  </a:lnTo>
                  <a:lnTo>
                    <a:pt x="13275196" y="3834036"/>
                  </a:lnTo>
                  <a:close/>
                </a:path>
              </a:pathLst>
            </a:custGeom>
            <a:solidFill>
              <a:srgbClr val="1A1D1E"/>
            </a:solidFill>
          </p:spPr>
        </p:sp>
      </p:grpSp>
      <p:grpSp>
        <p:nvGrpSpPr>
          <p:cNvPr id="12" name="Group 12"/>
          <p:cNvGrpSpPr/>
          <p:nvPr/>
        </p:nvGrpSpPr>
        <p:grpSpPr>
          <a:xfrm>
            <a:off x="9486610" y="3281395"/>
            <a:ext cx="7543480" cy="2460737"/>
            <a:chOff x="0" y="0"/>
            <a:chExt cx="10057973" cy="3280982"/>
          </a:xfrm>
        </p:grpSpPr>
        <p:sp>
          <p:nvSpPr>
            <p:cNvPr id="13" name="TextBox 13"/>
            <p:cNvSpPr txBox="1"/>
            <p:nvPr/>
          </p:nvSpPr>
          <p:spPr>
            <a:xfrm>
              <a:off x="0" y="-28575"/>
              <a:ext cx="10057973" cy="578582"/>
            </a:xfrm>
            <a:prstGeom prst="rect">
              <a:avLst/>
            </a:prstGeom>
          </p:spPr>
          <p:txBody>
            <a:bodyPr lIns="0" tIns="0" rIns="0" bIns="0" rtlCol="0" anchor="t">
              <a:spAutoFit/>
            </a:bodyPr>
            <a:lstStyle/>
            <a:p>
              <a:pPr marL="596663" lvl="1" indent="-298331" algn="l">
                <a:lnSpc>
                  <a:spcPts val="3592"/>
                </a:lnSpc>
                <a:buFont typeface="Arial"/>
                <a:buChar char="•"/>
              </a:pPr>
              <a:r>
                <a:rPr lang="en-US" sz="2763" b="1">
                  <a:solidFill>
                    <a:srgbClr val="1A1D1E"/>
                  </a:solidFill>
                  <a:latin typeface="Aileron Bold"/>
                  <a:ea typeface="Aileron Bold"/>
                  <a:cs typeface="Aileron Bold"/>
                  <a:sym typeface="Aileron Bold"/>
                </a:rPr>
                <a:t>doubts/fears</a:t>
              </a:r>
            </a:p>
          </p:txBody>
        </p:sp>
        <p:sp>
          <p:nvSpPr>
            <p:cNvPr id="14" name="TextBox 14"/>
            <p:cNvSpPr txBox="1"/>
            <p:nvPr/>
          </p:nvSpPr>
          <p:spPr>
            <a:xfrm>
              <a:off x="0" y="767434"/>
              <a:ext cx="10057973" cy="2513548"/>
            </a:xfrm>
            <a:prstGeom prst="rect">
              <a:avLst/>
            </a:prstGeom>
          </p:spPr>
          <p:txBody>
            <a:bodyPr lIns="0" tIns="0" rIns="0" bIns="0" rtlCol="0" anchor="t">
              <a:spAutoFit/>
            </a:bodyPr>
            <a:lstStyle/>
            <a:p>
              <a:pPr marL="468433" lvl="1" indent="-234216" algn="l">
                <a:lnSpc>
                  <a:spcPts val="3037"/>
                </a:lnSpc>
                <a:buFont typeface="Arial"/>
                <a:buChar char="•"/>
              </a:pPr>
              <a:r>
                <a:rPr lang="en-US" sz="2169">
                  <a:solidFill>
                    <a:srgbClr val="1A1D1E"/>
                  </a:solidFill>
                  <a:latin typeface="Aileron"/>
                  <a:ea typeface="Aileron"/>
                  <a:cs typeface="Aileron"/>
                  <a:sym typeface="Aileron"/>
                </a:rPr>
                <a:t>Worried about knowing enough skills for job.</a:t>
              </a:r>
            </a:p>
            <a:p>
              <a:pPr marL="468433" lvl="1" indent="-234216" algn="l">
                <a:lnSpc>
                  <a:spcPts val="3037"/>
                </a:lnSpc>
                <a:buFont typeface="Arial"/>
                <a:buChar char="•"/>
              </a:pPr>
              <a:r>
                <a:rPr lang="en-US" sz="2169">
                  <a:solidFill>
                    <a:srgbClr val="1A1D1E"/>
                  </a:solidFill>
                  <a:latin typeface="Aileron"/>
                  <a:ea typeface="Aileron"/>
                  <a:cs typeface="Aileron"/>
                  <a:sym typeface="Aileron"/>
                </a:rPr>
                <a:t> Limited job opportunities in conservation Field.</a:t>
              </a:r>
            </a:p>
            <a:p>
              <a:pPr marL="468433" lvl="1" indent="-234216" algn="l">
                <a:lnSpc>
                  <a:spcPts val="3037"/>
                </a:lnSpc>
                <a:buFont typeface="Arial"/>
                <a:buChar char="•"/>
              </a:pPr>
              <a:r>
                <a:rPr lang="en-US" sz="2169">
                  <a:solidFill>
                    <a:srgbClr val="1A1D1E"/>
                  </a:solidFill>
                  <a:latin typeface="Aileron"/>
                  <a:ea typeface="Aileron"/>
                  <a:cs typeface="Aileron"/>
                  <a:sym typeface="Aileron"/>
                </a:rPr>
                <a:t>Not sure if bel she can really help Species. </a:t>
              </a:r>
            </a:p>
            <a:p>
              <a:pPr marL="468433" lvl="1" indent="-234216" algn="l">
                <a:lnSpc>
                  <a:spcPts val="3037"/>
                </a:lnSpc>
                <a:buFont typeface="Arial"/>
                <a:buChar char="•"/>
              </a:pPr>
              <a:r>
                <a:rPr lang="en-US" sz="2169">
                  <a:solidFill>
                    <a:srgbClr val="1A1D1E"/>
                  </a:solidFill>
                  <a:latin typeface="Aileron"/>
                  <a:ea typeface="Aileron"/>
                  <a:cs typeface="Aileron"/>
                  <a:sym typeface="Aileron"/>
                </a:rPr>
                <a:t>Scared of having trouble in finding information</a:t>
              </a:r>
            </a:p>
            <a:p>
              <a:pPr marL="468433" lvl="1" indent="-234216" algn="l">
                <a:lnSpc>
                  <a:spcPts val="3037"/>
                </a:lnSpc>
                <a:buFont typeface="Arial"/>
                <a:buChar char="•"/>
              </a:pPr>
              <a:r>
                <a:rPr lang="en-US" sz="2169">
                  <a:solidFill>
                    <a:srgbClr val="1A1D1E"/>
                  </a:solidFill>
                  <a:latin typeface="Aileron"/>
                  <a:ea typeface="Aileron"/>
                  <a:cs typeface="Aileron"/>
                  <a:sym typeface="Aileron"/>
                </a:rPr>
                <a:t>Worried about endangered species faced by the</a:t>
              </a:r>
            </a:p>
          </p:txBody>
        </p:sp>
      </p:grpSp>
      <p:grpSp>
        <p:nvGrpSpPr>
          <p:cNvPr id="15" name="Group 15"/>
          <p:cNvGrpSpPr/>
          <p:nvPr/>
        </p:nvGrpSpPr>
        <p:grpSpPr>
          <a:xfrm>
            <a:off x="607334" y="690288"/>
            <a:ext cx="8290780" cy="3274535"/>
            <a:chOff x="0" y="0"/>
            <a:chExt cx="11054373" cy="4366046"/>
          </a:xfrm>
        </p:grpSpPr>
        <p:sp>
          <p:nvSpPr>
            <p:cNvPr id="16" name="TextBox 16"/>
            <p:cNvSpPr txBox="1"/>
            <p:nvPr/>
          </p:nvSpPr>
          <p:spPr>
            <a:xfrm>
              <a:off x="0" y="-38100"/>
              <a:ext cx="11054373" cy="647664"/>
            </a:xfrm>
            <a:prstGeom prst="rect">
              <a:avLst/>
            </a:prstGeom>
          </p:spPr>
          <p:txBody>
            <a:bodyPr lIns="0" tIns="0" rIns="0" bIns="0" rtlCol="0" anchor="t">
              <a:spAutoFit/>
            </a:bodyPr>
            <a:lstStyle/>
            <a:p>
              <a:pPr marL="647700" lvl="1" indent="-323850" algn="l">
                <a:lnSpc>
                  <a:spcPts val="3900"/>
                </a:lnSpc>
                <a:buFont typeface="Arial"/>
                <a:buChar char="•"/>
              </a:pPr>
              <a:r>
                <a:rPr lang="en-US" sz="3000" b="1">
                  <a:solidFill>
                    <a:srgbClr val="1A1D1E"/>
                  </a:solidFill>
                  <a:latin typeface="Aileron Bold"/>
                  <a:ea typeface="Aileron Bold"/>
                  <a:cs typeface="Aileron Bold"/>
                  <a:sym typeface="Aileron Bold"/>
                </a:rPr>
                <a:t>background</a:t>
              </a:r>
            </a:p>
          </p:txBody>
        </p:sp>
        <p:sp>
          <p:nvSpPr>
            <p:cNvPr id="17" name="TextBox 17"/>
            <p:cNvSpPr txBox="1"/>
            <p:nvPr/>
          </p:nvSpPr>
          <p:spPr>
            <a:xfrm>
              <a:off x="0" y="898354"/>
              <a:ext cx="11054373" cy="3467693"/>
            </a:xfrm>
            <a:prstGeom prst="rect">
              <a:avLst/>
            </a:prstGeom>
          </p:spPr>
          <p:txBody>
            <a:bodyPr lIns="0" tIns="0" rIns="0" bIns="0" rtlCol="0" anchor="t">
              <a:spAutoFit/>
            </a:bodyPr>
            <a:lstStyle/>
            <a:p>
              <a:pPr marL="539749" lvl="1" indent="-269875" algn="l">
                <a:lnSpc>
                  <a:spcPts val="3499"/>
                </a:lnSpc>
                <a:buFont typeface="Arial"/>
                <a:buChar char="•"/>
              </a:pPr>
              <a:r>
                <a:rPr lang="en-US" sz="2499">
                  <a:solidFill>
                    <a:srgbClr val="1A1D1E"/>
                  </a:solidFill>
                  <a:latin typeface="Aileron"/>
                  <a:ea typeface="Aileron"/>
                  <a:cs typeface="Aileron"/>
                  <a:sym typeface="Aileron"/>
                </a:rPr>
                <a:t> A student who wants to be a scientist to save endangered species.</a:t>
              </a:r>
            </a:p>
            <a:p>
              <a:pPr marL="539749" lvl="1" indent="-269875" algn="l">
                <a:lnSpc>
                  <a:spcPts val="3499"/>
                </a:lnSpc>
                <a:buFont typeface="Arial"/>
                <a:buChar char="•"/>
              </a:pPr>
              <a:r>
                <a:rPr lang="en-US" sz="2499">
                  <a:solidFill>
                    <a:srgbClr val="1A1D1E"/>
                  </a:solidFill>
                  <a:latin typeface="Aileron"/>
                  <a:ea typeface="Aileron"/>
                  <a:cs typeface="Aileron"/>
                  <a:sym typeface="Aileron"/>
                </a:rPr>
                <a:t> Who lived in a big town.</a:t>
              </a:r>
            </a:p>
            <a:p>
              <a:pPr marL="539749" lvl="1" indent="-269875" algn="l">
                <a:lnSpc>
                  <a:spcPts val="3499"/>
                </a:lnSpc>
                <a:buFont typeface="Arial"/>
                <a:buChar char="•"/>
              </a:pPr>
              <a:r>
                <a:rPr lang="en-US" sz="2499">
                  <a:solidFill>
                    <a:srgbClr val="1A1D1E"/>
                  </a:solidFill>
                  <a:latin typeface="Aileron"/>
                  <a:ea typeface="Aileron"/>
                  <a:cs typeface="Aileron"/>
                  <a:sym typeface="Aileron"/>
                </a:rPr>
                <a:t> Learned to love nature by going camping with</a:t>
              </a:r>
            </a:p>
            <a:p>
              <a:pPr marL="539749" lvl="1" indent="-269875" algn="l">
                <a:lnSpc>
                  <a:spcPts val="3499"/>
                </a:lnSpc>
                <a:buFont typeface="Arial"/>
                <a:buChar char="•"/>
              </a:pPr>
              <a:r>
                <a:rPr lang="en-US" sz="2499">
                  <a:solidFill>
                    <a:srgbClr val="1A1D1E"/>
                  </a:solidFill>
                  <a:latin typeface="Aileron"/>
                  <a:ea typeface="Aileron"/>
                  <a:cs typeface="Aileron"/>
                  <a:sym typeface="Aileron"/>
                </a:rPr>
                <a:t>family and learning about it in school.</a:t>
              </a:r>
            </a:p>
            <a:p>
              <a:pPr marL="539749" lvl="1" indent="-269875" algn="l">
                <a:lnSpc>
                  <a:spcPts val="3499"/>
                </a:lnSpc>
                <a:buFont typeface="Arial"/>
                <a:buChar char="•"/>
              </a:pPr>
              <a:r>
                <a:rPr lang="en-US" sz="2499">
                  <a:solidFill>
                    <a:srgbClr val="1A1D1E"/>
                  </a:solidFill>
                  <a:latin typeface="Aileron"/>
                  <a:ea typeface="Aileron"/>
                  <a:cs typeface="Aileron"/>
                  <a:sym typeface="Aileron"/>
                </a:rPr>
                <a:t> Wants to protect wildlife.</a:t>
              </a:r>
            </a:p>
          </p:txBody>
        </p:sp>
      </p:grpSp>
      <p:grpSp>
        <p:nvGrpSpPr>
          <p:cNvPr id="18" name="Group 18"/>
          <p:cNvGrpSpPr/>
          <p:nvPr/>
        </p:nvGrpSpPr>
        <p:grpSpPr>
          <a:xfrm>
            <a:off x="9602436" y="655712"/>
            <a:ext cx="7543480" cy="2398351"/>
            <a:chOff x="0" y="0"/>
            <a:chExt cx="10057973" cy="3197801"/>
          </a:xfrm>
        </p:grpSpPr>
        <p:sp>
          <p:nvSpPr>
            <p:cNvPr id="19" name="TextBox 19"/>
            <p:cNvSpPr txBox="1"/>
            <p:nvPr/>
          </p:nvSpPr>
          <p:spPr>
            <a:xfrm>
              <a:off x="0" y="-38100"/>
              <a:ext cx="10057973" cy="647664"/>
            </a:xfrm>
            <a:prstGeom prst="rect">
              <a:avLst/>
            </a:prstGeom>
          </p:spPr>
          <p:txBody>
            <a:bodyPr lIns="0" tIns="0" rIns="0" bIns="0" rtlCol="0" anchor="t">
              <a:spAutoFit/>
            </a:bodyPr>
            <a:lstStyle/>
            <a:p>
              <a:pPr marL="647700" lvl="1" indent="-323850" algn="l">
                <a:lnSpc>
                  <a:spcPts val="3900"/>
                </a:lnSpc>
                <a:buFont typeface="Arial"/>
                <a:buChar char="•"/>
              </a:pPr>
              <a:r>
                <a:rPr lang="en-US" sz="3000" b="1">
                  <a:solidFill>
                    <a:srgbClr val="1A1D1E"/>
                  </a:solidFill>
                  <a:latin typeface="Aileron Bold"/>
                  <a:ea typeface="Aileron Bold"/>
                  <a:cs typeface="Aileron Bold"/>
                  <a:sym typeface="Aileron Bold"/>
                </a:rPr>
                <a:t>motivation</a:t>
              </a:r>
            </a:p>
          </p:txBody>
        </p:sp>
        <p:sp>
          <p:nvSpPr>
            <p:cNvPr id="20" name="TextBox 20"/>
            <p:cNvSpPr txBox="1"/>
            <p:nvPr/>
          </p:nvSpPr>
          <p:spPr>
            <a:xfrm>
              <a:off x="0" y="898354"/>
              <a:ext cx="10057973" cy="2299448"/>
            </a:xfrm>
            <a:prstGeom prst="rect">
              <a:avLst/>
            </a:prstGeom>
          </p:spPr>
          <p:txBody>
            <a:bodyPr lIns="0" tIns="0" rIns="0" bIns="0" rtlCol="0" anchor="t">
              <a:spAutoFit/>
            </a:bodyPr>
            <a:lstStyle/>
            <a:p>
              <a:pPr marL="539749" lvl="1" indent="-269875" algn="l">
                <a:lnSpc>
                  <a:spcPts val="3499"/>
                </a:lnSpc>
                <a:buFont typeface="Arial"/>
                <a:buChar char="•"/>
              </a:pPr>
              <a:r>
                <a:rPr lang="en-US" sz="2499">
                  <a:solidFill>
                    <a:srgbClr val="1A1D1E"/>
                  </a:solidFill>
                  <a:latin typeface="Aileron"/>
                  <a:ea typeface="Aileron"/>
                  <a:cs typeface="Aileron"/>
                  <a:sym typeface="Aileron"/>
                </a:rPr>
                <a:t>Motivated by wildlife documentaries.</a:t>
              </a:r>
            </a:p>
            <a:p>
              <a:pPr marL="539749" lvl="1" indent="-269875" algn="l">
                <a:lnSpc>
                  <a:spcPts val="3499"/>
                </a:lnSpc>
                <a:buFont typeface="Arial"/>
                <a:buChar char="•"/>
              </a:pPr>
              <a:r>
                <a:rPr lang="en-US" sz="2499">
                  <a:solidFill>
                    <a:srgbClr val="1A1D1E"/>
                  </a:solidFill>
                  <a:latin typeface="Aileron"/>
                  <a:ea typeface="Aileron"/>
                  <a:cs typeface="Aileron"/>
                  <a:sym typeface="Aileron"/>
                </a:rPr>
                <a:t> passion through spending time in nature</a:t>
              </a:r>
            </a:p>
            <a:p>
              <a:pPr marL="539749" lvl="1" indent="-269875" algn="l">
                <a:lnSpc>
                  <a:spcPts val="3499"/>
                </a:lnSpc>
                <a:buFont typeface="Arial"/>
                <a:buChar char="•"/>
              </a:pPr>
              <a:r>
                <a:rPr lang="en-US" sz="2499">
                  <a:solidFill>
                    <a:srgbClr val="1A1D1E"/>
                  </a:solidFill>
                  <a:latin typeface="Aileron"/>
                  <a:ea typeface="Aileron"/>
                  <a:cs typeface="Aileron"/>
                  <a:sym typeface="Aileron"/>
                </a:rPr>
                <a:t>Encouraged by Family and friend's friends support. Inspired by renewed conservationists.</a:t>
              </a:r>
            </a:p>
          </p:txBody>
        </p:sp>
      </p:grpSp>
      <p:grpSp>
        <p:nvGrpSpPr>
          <p:cNvPr id="21" name="Group 21"/>
          <p:cNvGrpSpPr/>
          <p:nvPr/>
        </p:nvGrpSpPr>
        <p:grpSpPr>
          <a:xfrm>
            <a:off x="597809" y="4382345"/>
            <a:ext cx="8390046" cy="3712627"/>
            <a:chOff x="0" y="0"/>
            <a:chExt cx="11186728" cy="4950169"/>
          </a:xfrm>
        </p:grpSpPr>
        <p:sp>
          <p:nvSpPr>
            <p:cNvPr id="22" name="TextBox 22"/>
            <p:cNvSpPr txBox="1"/>
            <p:nvPr/>
          </p:nvSpPr>
          <p:spPr>
            <a:xfrm>
              <a:off x="0" y="-38100"/>
              <a:ext cx="11186728" cy="647664"/>
            </a:xfrm>
            <a:prstGeom prst="rect">
              <a:avLst/>
            </a:prstGeom>
          </p:spPr>
          <p:txBody>
            <a:bodyPr lIns="0" tIns="0" rIns="0" bIns="0" rtlCol="0" anchor="t">
              <a:spAutoFit/>
            </a:bodyPr>
            <a:lstStyle/>
            <a:p>
              <a:pPr marL="647700" lvl="1" indent="-323850" algn="l">
                <a:lnSpc>
                  <a:spcPts val="3900"/>
                </a:lnSpc>
                <a:buFont typeface="Arial"/>
                <a:buChar char="•"/>
              </a:pPr>
              <a:r>
                <a:rPr lang="en-US" sz="3000" b="1">
                  <a:solidFill>
                    <a:srgbClr val="1A1D1E"/>
                  </a:solidFill>
                  <a:latin typeface="Aileron Bold"/>
                  <a:ea typeface="Aileron Bold"/>
                  <a:cs typeface="Aileron Bold"/>
                  <a:sym typeface="Aileron Bold"/>
                </a:rPr>
                <a:t>challenges faced</a:t>
              </a:r>
            </a:p>
          </p:txBody>
        </p:sp>
        <p:sp>
          <p:nvSpPr>
            <p:cNvPr id="23" name="TextBox 23"/>
            <p:cNvSpPr txBox="1"/>
            <p:nvPr/>
          </p:nvSpPr>
          <p:spPr>
            <a:xfrm>
              <a:off x="0" y="898354"/>
              <a:ext cx="11186728" cy="4051815"/>
            </a:xfrm>
            <a:prstGeom prst="rect">
              <a:avLst/>
            </a:prstGeom>
          </p:spPr>
          <p:txBody>
            <a:bodyPr lIns="0" tIns="0" rIns="0" bIns="0" rtlCol="0" anchor="t">
              <a:spAutoFit/>
            </a:bodyPr>
            <a:lstStyle/>
            <a:p>
              <a:pPr marL="539749" lvl="1" indent="-269875" algn="l">
                <a:lnSpc>
                  <a:spcPts val="3499"/>
                </a:lnSpc>
                <a:buFont typeface="Arial"/>
                <a:buChar char="•"/>
              </a:pPr>
              <a:r>
                <a:rPr lang="en-US" sz="2499">
                  <a:solidFill>
                    <a:srgbClr val="1A1D1E"/>
                  </a:solidFill>
                  <a:latin typeface="Aileron"/>
                  <a:ea typeface="Aileron"/>
                  <a:cs typeface="Aileron"/>
                  <a:sym typeface="Aileron"/>
                </a:rPr>
                <a:t>Didn't have much experience of knowledge about how to do research. </a:t>
              </a:r>
            </a:p>
            <a:p>
              <a:pPr marL="539749" lvl="1" indent="-269875" algn="l">
                <a:lnSpc>
                  <a:spcPts val="3499"/>
                </a:lnSpc>
                <a:buFont typeface="Arial"/>
                <a:buChar char="•"/>
              </a:pPr>
              <a:r>
                <a:rPr lang="en-US" sz="2499">
                  <a:solidFill>
                    <a:srgbClr val="1A1D1E"/>
                  </a:solidFill>
                  <a:latin typeface="Aileron"/>
                  <a:ea typeface="Aileron"/>
                  <a:cs typeface="Aileron"/>
                  <a:sym typeface="Aileron"/>
                </a:rPr>
                <a:t>Balancing, coursework and research projects.</a:t>
              </a:r>
            </a:p>
            <a:p>
              <a:pPr marL="539749" lvl="1" indent="-269875" algn="l">
                <a:lnSpc>
                  <a:spcPts val="3499"/>
                </a:lnSpc>
                <a:buFont typeface="Arial"/>
                <a:buChar char="•"/>
              </a:pPr>
              <a:r>
                <a:rPr lang="en-US" sz="2499">
                  <a:solidFill>
                    <a:srgbClr val="1A1D1E"/>
                  </a:solidFill>
                  <a:latin typeface="Aileron"/>
                  <a:ea typeface="Aileron"/>
                  <a:cs typeface="Aileron"/>
                  <a:sym typeface="Aileron"/>
                </a:rPr>
                <a:t>didn't have enough money to go on research trips or meetings.</a:t>
              </a:r>
            </a:p>
            <a:p>
              <a:pPr marL="539749" lvl="1" indent="-269875" algn="l">
                <a:lnSpc>
                  <a:spcPts val="3499"/>
                </a:lnSpc>
                <a:buFont typeface="Arial"/>
                <a:buChar char="•"/>
              </a:pPr>
              <a:r>
                <a:rPr lang="en-US" sz="2499">
                  <a:solidFill>
                    <a:srgbClr val="1A1D1E"/>
                  </a:solidFill>
                  <a:latin typeface="Aileron"/>
                  <a:ea typeface="Aileron"/>
                  <a:cs typeface="Aileron"/>
                  <a:sym typeface="Aileron"/>
                </a:rPr>
                <a:t> Couldn't find a good teacher to help them.</a:t>
              </a:r>
            </a:p>
            <a:p>
              <a:pPr marL="539749" lvl="1" indent="-269875" algn="l">
                <a:lnSpc>
                  <a:spcPts val="3499"/>
                </a:lnSpc>
                <a:buFont typeface="Arial"/>
                <a:buChar char="•"/>
              </a:pPr>
              <a:r>
                <a:rPr lang="en-US" sz="2499">
                  <a:solidFill>
                    <a:srgbClr val="1A1D1E"/>
                  </a:solidFill>
                  <a:latin typeface="Aileron"/>
                  <a:ea typeface="Aileron"/>
                  <a:cs typeface="Aileron"/>
                  <a:sym typeface="Aileron"/>
                </a:rPr>
                <a:t>Struggles with applying theoretical</a:t>
              </a:r>
            </a:p>
          </p:txBody>
        </p:sp>
      </p:grpSp>
      <p:grpSp>
        <p:nvGrpSpPr>
          <p:cNvPr id="24" name="Group 24"/>
          <p:cNvGrpSpPr/>
          <p:nvPr/>
        </p:nvGrpSpPr>
        <p:grpSpPr>
          <a:xfrm>
            <a:off x="9486610" y="5843578"/>
            <a:ext cx="8420527" cy="2544101"/>
            <a:chOff x="0" y="0"/>
            <a:chExt cx="11227370" cy="3392135"/>
          </a:xfrm>
        </p:grpSpPr>
        <p:sp>
          <p:nvSpPr>
            <p:cNvPr id="25" name="TextBox 25"/>
            <p:cNvSpPr txBox="1"/>
            <p:nvPr/>
          </p:nvSpPr>
          <p:spPr>
            <a:xfrm>
              <a:off x="0" y="-28575"/>
              <a:ext cx="11227370" cy="555988"/>
            </a:xfrm>
            <a:prstGeom prst="rect">
              <a:avLst/>
            </a:prstGeom>
          </p:spPr>
          <p:txBody>
            <a:bodyPr lIns="0" tIns="0" rIns="0" bIns="0" rtlCol="0" anchor="t">
              <a:spAutoFit/>
            </a:bodyPr>
            <a:lstStyle/>
            <a:p>
              <a:pPr marL="561342" lvl="1" indent="-280671" algn="l">
                <a:lnSpc>
                  <a:spcPts val="3380"/>
                </a:lnSpc>
                <a:buFont typeface="Arial"/>
                <a:buChar char="•"/>
              </a:pPr>
              <a:r>
                <a:rPr lang="en-US" sz="2600" b="1">
                  <a:solidFill>
                    <a:srgbClr val="1A1D1E"/>
                  </a:solidFill>
                  <a:latin typeface="Aileron Bold"/>
                  <a:ea typeface="Aileron Bold"/>
                  <a:cs typeface="Aileron Bold"/>
                  <a:sym typeface="Aileron Bold"/>
                </a:rPr>
                <a:t>aspiration</a:t>
              </a:r>
            </a:p>
          </p:txBody>
        </p:sp>
        <p:sp>
          <p:nvSpPr>
            <p:cNvPr id="26" name="TextBox 26"/>
            <p:cNvSpPr txBox="1"/>
            <p:nvPr/>
          </p:nvSpPr>
          <p:spPr>
            <a:xfrm>
              <a:off x="0" y="825728"/>
              <a:ext cx="11227370" cy="2566407"/>
            </a:xfrm>
            <a:prstGeom prst="rect">
              <a:avLst/>
            </a:prstGeom>
          </p:spPr>
          <p:txBody>
            <a:bodyPr lIns="0" tIns="0" rIns="0" bIns="0" rtlCol="0" anchor="t">
              <a:spAutoFit/>
            </a:bodyPr>
            <a:lstStyle/>
            <a:p>
              <a:pPr marL="474979" lvl="1" indent="-237490" algn="l">
                <a:lnSpc>
                  <a:spcPts val="3079"/>
                </a:lnSpc>
                <a:buFont typeface="Arial"/>
                <a:buChar char="•"/>
              </a:pPr>
              <a:r>
                <a:rPr lang="en-US" sz="2199">
                  <a:solidFill>
                    <a:srgbClr val="1A1D1E"/>
                  </a:solidFill>
                  <a:latin typeface="Aileron"/>
                  <a:ea typeface="Aileron"/>
                  <a:cs typeface="Aileron"/>
                  <a:sym typeface="Aileron"/>
                </a:rPr>
                <a:t>contribute to significant conservation projects know more about species in danger and how to protect them</a:t>
              </a:r>
            </a:p>
            <a:p>
              <a:pPr marL="474979" lvl="1" indent="-237490" algn="l">
                <a:lnSpc>
                  <a:spcPts val="3079"/>
                </a:lnSpc>
                <a:buFont typeface="Arial"/>
                <a:buChar char="•"/>
              </a:pPr>
              <a:r>
                <a:rPr lang="en-US" sz="2199">
                  <a:solidFill>
                    <a:srgbClr val="1A1D1E"/>
                  </a:solidFill>
                  <a:latin typeface="Aileron"/>
                  <a:ea typeface="Aileron"/>
                  <a:cs typeface="Aileron"/>
                  <a:sym typeface="Aileron"/>
                </a:rPr>
                <a:t>Build a strong professional network. </a:t>
              </a:r>
            </a:p>
            <a:p>
              <a:pPr marL="474979" lvl="1" indent="-237490" algn="l">
                <a:lnSpc>
                  <a:spcPts val="3079"/>
                </a:lnSpc>
                <a:buFont typeface="Arial"/>
                <a:buChar char="•"/>
              </a:pPr>
              <a:r>
                <a:rPr lang="en-US" sz="2199">
                  <a:solidFill>
                    <a:srgbClr val="1A1D1E"/>
                  </a:solidFill>
                  <a:latin typeface="Aileron"/>
                  <a:ea typeface="Aileron"/>
                  <a:cs typeface="Aileron"/>
                  <a:sym typeface="Aileron"/>
                </a:rPr>
                <a:t>Expand knowledge about endangered species Work as a conservation.</a:t>
              </a:r>
            </a:p>
          </p:txBody>
        </p:sp>
      </p:grpSp>
      <p:sp>
        <p:nvSpPr>
          <p:cNvPr id="27" name="TextBox 27"/>
          <p:cNvSpPr txBox="1"/>
          <p:nvPr/>
        </p:nvSpPr>
        <p:spPr>
          <a:xfrm>
            <a:off x="6253087" y="-92084"/>
            <a:ext cx="4301180" cy="747796"/>
          </a:xfrm>
          <a:prstGeom prst="rect">
            <a:avLst/>
          </a:prstGeom>
        </p:spPr>
        <p:txBody>
          <a:bodyPr lIns="0" tIns="0" rIns="0" bIns="0" rtlCol="0" anchor="t">
            <a:spAutoFit/>
          </a:bodyPr>
          <a:lstStyle/>
          <a:p>
            <a:pPr algn="ctr">
              <a:lnSpc>
                <a:spcPts val="6029"/>
              </a:lnSpc>
              <a:spcBef>
                <a:spcPct val="0"/>
              </a:spcBef>
            </a:pPr>
            <a:r>
              <a:rPr lang="en-US" sz="4306" b="1">
                <a:solidFill>
                  <a:srgbClr val="1A1D1E"/>
                </a:solidFill>
                <a:latin typeface="Aileron Bold"/>
                <a:ea typeface="Aileron Bold"/>
                <a:cs typeface="Aileron Bold"/>
                <a:sym typeface="Aileron Bold"/>
              </a:rPr>
              <a:t>Persona</a:t>
            </a:r>
          </a:p>
        </p:txBody>
      </p:sp>
      <p:grpSp>
        <p:nvGrpSpPr>
          <p:cNvPr id="28" name="Group 28"/>
          <p:cNvGrpSpPr/>
          <p:nvPr/>
        </p:nvGrpSpPr>
        <p:grpSpPr>
          <a:xfrm>
            <a:off x="397679" y="8411442"/>
            <a:ext cx="17509458" cy="1875558"/>
            <a:chOff x="0" y="0"/>
            <a:chExt cx="27357915" cy="2930493"/>
          </a:xfrm>
        </p:grpSpPr>
        <p:sp>
          <p:nvSpPr>
            <p:cNvPr id="29" name="Freeform 29"/>
            <p:cNvSpPr/>
            <p:nvPr/>
          </p:nvSpPr>
          <p:spPr>
            <a:xfrm>
              <a:off x="0" y="0"/>
              <a:ext cx="27357915" cy="2930493"/>
            </a:xfrm>
            <a:custGeom>
              <a:avLst/>
              <a:gdLst/>
              <a:ahLst/>
              <a:cxnLst/>
              <a:rect l="l" t="t" r="r" b="b"/>
              <a:pathLst>
                <a:path w="27357915" h="2930493">
                  <a:moveTo>
                    <a:pt x="0" y="0"/>
                  </a:moveTo>
                  <a:lnTo>
                    <a:pt x="0" y="2930493"/>
                  </a:lnTo>
                  <a:lnTo>
                    <a:pt x="27357915" y="2930493"/>
                  </a:lnTo>
                  <a:lnTo>
                    <a:pt x="27357915" y="0"/>
                  </a:lnTo>
                  <a:lnTo>
                    <a:pt x="0" y="0"/>
                  </a:lnTo>
                  <a:close/>
                  <a:moveTo>
                    <a:pt x="27296954" y="2869533"/>
                  </a:moveTo>
                  <a:lnTo>
                    <a:pt x="59690" y="2869533"/>
                  </a:lnTo>
                  <a:lnTo>
                    <a:pt x="59690" y="59690"/>
                  </a:lnTo>
                  <a:lnTo>
                    <a:pt x="27296954" y="59690"/>
                  </a:lnTo>
                  <a:lnTo>
                    <a:pt x="27296954" y="2869533"/>
                  </a:lnTo>
                  <a:close/>
                </a:path>
              </a:pathLst>
            </a:custGeom>
            <a:solidFill>
              <a:srgbClr val="1A1D1E"/>
            </a:solidFill>
          </p:spPr>
        </p:sp>
      </p:grpSp>
      <p:grpSp>
        <p:nvGrpSpPr>
          <p:cNvPr id="30" name="Group 30"/>
          <p:cNvGrpSpPr/>
          <p:nvPr/>
        </p:nvGrpSpPr>
        <p:grpSpPr>
          <a:xfrm>
            <a:off x="651052" y="8425780"/>
            <a:ext cx="16608248" cy="1745504"/>
            <a:chOff x="0" y="0"/>
            <a:chExt cx="22144331" cy="2327338"/>
          </a:xfrm>
        </p:grpSpPr>
        <p:sp>
          <p:nvSpPr>
            <p:cNvPr id="31" name="TextBox 31"/>
            <p:cNvSpPr txBox="1"/>
            <p:nvPr/>
          </p:nvSpPr>
          <p:spPr>
            <a:xfrm>
              <a:off x="0" y="-28575"/>
              <a:ext cx="22144331" cy="532318"/>
            </a:xfrm>
            <a:prstGeom prst="rect">
              <a:avLst/>
            </a:prstGeom>
          </p:spPr>
          <p:txBody>
            <a:bodyPr lIns="0" tIns="0" rIns="0" bIns="0" rtlCol="0" anchor="t">
              <a:spAutoFit/>
            </a:bodyPr>
            <a:lstStyle/>
            <a:p>
              <a:pPr marL="0" lvl="0" indent="0" algn="l">
                <a:lnSpc>
                  <a:spcPts val="3250"/>
                </a:lnSpc>
                <a:spcBef>
                  <a:spcPct val="0"/>
                </a:spcBef>
              </a:pPr>
              <a:r>
                <a:rPr lang="en-US" sz="2500" b="1">
                  <a:solidFill>
                    <a:srgbClr val="1A1D1E"/>
                  </a:solidFill>
                  <a:latin typeface="Aileron Bold"/>
                  <a:ea typeface="Aileron Bold"/>
                  <a:cs typeface="Aileron Bold"/>
                  <a:sym typeface="Aileron Bold"/>
                </a:rPr>
                <a:t>construct a story while explaining the persona to your peers and document the insights </a:t>
              </a:r>
            </a:p>
          </p:txBody>
        </p:sp>
        <p:sp>
          <p:nvSpPr>
            <p:cNvPr id="32" name="TextBox 32"/>
            <p:cNvSpPr txBox="1"/>
            <p:nvPr/>
          </p:nvSpPr>
          <p:spPr>
            <a:xfrm>
              <a:off x="0" y="802057"/>
              <a:ext cx="22144331" cy="1525281"/>
            </a:xfrm>
            <a:prstGeom prst="rect">
              <a:avLst/>
            </a:prstGeom>
          </p:spPr>
          <p:txBody>
            <a:bodyPr lIns="0" tIns="0" rIns="0" bIns="0" rtlCol="0" anchor="t">
              <a:spAutoFit/>
            </a:bodyPr>
            <a:lstStyle/>
            <a:p>
              <a:pPr algn="l">
                <a:lnSpc>
                  <a:spcPts val="3080"/>
                </a:lnSpc>
              </a:pPr>
              <a:r>
                <a:rPr lang="en-US" sz="2200">
                  <a:solidFill>
                    <a:srgbClr val="1A1D1E"/>
                  </a:solidFill>
                  <a:latin typeface="Aileron"/>
                  <a:ea typeface="Aileron"/>
                  <a:cs typeface="Aileron"/>
                  <a:sym typeface="Aileron"/>
                </a:rPr>
                <a:t>Ria is a student who wants to save animals and plants. She grew up in a big city but loves nature. She's learning to be a scientist who protects endangered species. She wants to work with animals and plants in the real world but is worried about finding a job and having enough knowledge. She hopes to help save lots of animals and plants.</a:t>
              </a:r>
            </a:p>
          </p:txBody>
        </p:sp>
      </p:grpSp>
      <p:sp>
        <p:nvSpPr>
          <p:cNvPr id="33" name="TextBox 33"/>
          <p:cNvSpPr txBox="1"/>
          <p:nvPr/>
        </p:nvSpPr>
        <p:spPr>
          <a:xfrm>
            <a:off x="9602436" y="27517"/>
            <a:ext cx="4229220" cy="628196"/>
          </a:xfrm>
          <a:prstGeom prst="rect">
            <a:avLst/>
          </a:prstGeom>
        </p:spPr>
        <p:txBody>
          <a:bodyPr lIns="0" tIns="0" rIns="0" bIns="0" rtlCol="0" anchor="t">
            <a:spAutoFit/>
          </a:bodyPr>
          <a:lstStyle/>
          <a:p>
            <a:pPr algn="ctr">
              <a:lnSpc>
                <a:spcPts val="5162"/>
              </a:lnSpc>
            </a:pPr>
            <a:r>
              <a:rPr lang="en-US" sz="3687" b="1">
                <a:solidFill>
                  <a:srgbClr val="1A1D1E"/>
                </a:solidFill>
                <a:latin typeface="Canva Sans Bold"/>
                <a:ea typeface="Canva Sans Bold"/>
                <a:cs typeface="Canva Sans Bold"/>
                <a:sym typeface="Canva Sans Bold"/>
              </a:rPr>
              <a:t>(research student)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6E8"/>
        </a:solidFill>
        <a:effectLst/>
      </p:bgPr>
    </p:bg>
    <p:spTree>
      <p:nvGrpSpPr>
        <p:cNvPr id="1" name=""/>
        <p:cNvGrpSpPr/>
        <p:nvPr/>
      </p:nvGrpSpPr>
      <p:grpSpPr>
        <a:xfrm>
          <a:off x="0" y="0"/>
          <a:ext cx="0" cy="0"/>
          <a:chOff x="0" y="0"/>
          <a:chExt cx="0" cy="0"/>
        </a:xfrm>
      </p:grpSpPr>
      <p:grpSp>
        <p:nvGrpSpPr>
          <p:cNvPr id="2" name="Group 2"/>
          <p:cNvGrpSpPr/>
          <p:nvPr/>
        </p:nvGrpSpPr>
        <p:grpSpPr>
          <a:xfrm>
            <a:off x="255501" y="4382345"/>
            <a:ext cx="8906755" cy="3740490"/>
            <a:chOff x="0" y="0"/>
            <a:chExt cx="13916493" cy="5844385"/>
          </a:xfrm>
        </p:grpSpPr>
        <p:sp>
          <p:nvSpPr>
            <p:cNvPr id="3" name="Freeform 3"/>
            <p:cNvSpPr/>
            <p:nvPr/>
          </p:nvSpPr>
          <p:spPr>
            <a:xfrm>
              <a:off x="0" y="0"/>
              <a:ext cx="13916493" cy="5844385"/>
            </a:xfrm>
            <a:custGeom>
              <a:avLst/>
              <a:gdLst/>
              <a:ahLst/>
              <a:cxnLst/>
              <a:rect l="l" t="t" r="r" b="b"/>
              <a:pathLst>
                <a:path w="13916493" h="5844385">
                  <a:moveTo>
                    <a:pt x="0" y="0"/>
                  </a:moveTo>
                  <a:lnTo>
                    <a:pt x="0" y="5844385"/>
                  </a:lnTo>
                  <a:lnTo>
                    <a:pt x="13916493" y="5844385"/>
                  </a:lnTo>
                  <a:lnTo>
                    <a:pt x="13916493" y="0"/>
                  </a:lnTo>
                  <a:lnTo>
                    <a:pt x="0" y="0"/>
                  </a:lnTo>
                  <a:close/>
                  <a:moveTo>
                    <a:pt x="13855533" y="5783425"/>
                  </a:moveTo>
                  <a:lnTo>
                    <a:pt x="59690" y="5783425"/>
                  </a:lnTo>
                  <a:lnTo>
                    <a:pt x="59690" y="59690"/>
                  </a:lnTo>
                  <a:lnTo>
                    <a:pt x="13855533" y="59690"/>
                  </a:lnTo>
                  <a:lnTo>
                    <a:pt x="13855533" y="5783425"/>
                  </a:lnTo>
                  <a:close/>
                </a:path>
              </a:pathLst>
            </a:custGeom>
            <a:solidFill>
              <a:srgbClr val="1A1D1E"/>
            </a:solidFill>
          </p:spPr>
        </p:sp>
      </p:grpSp>
      <p:grpSp>
        <p:nvGrpSpPr>
          <p:cNvPr id="4" name="Group 4"/>
          <p:cNvGrpSpPr/>
          <p:nvPr/>
        </p:nvGrpSpPr>
        <p:grpSpPr>
          <a:xfrm>
            <a:off x="255501" y="655712"/>
            <a:ext cx="8906755" cy="3512587"/>
            <a:chOff x="0" y="0"/>
            <a:chExt cx="13916493" cy="5488294"/>
          </a:xfrm>
        </p:grpSpPr>
        <p:sp>
          <p:nvSpPr>
            <p:cNvPr id="5" name="Freeform 5"/>
            <p:cNvSpPr/>
            <p:nvPr/>
          </p:nvSpPr>
          <p:spPr>
            <a:xfrm>
              <a:off x="0" y="0"/>
              <a:ext cx="13916493" cy="5488294"/>
            </a:xfrm>
            <a:custGeom>
              <a:avLst/>
              <a:gdLst/>
              <a:ahLst/>
              <a:cxnLst/>
              <a:rect l="l" t="t" r="r" b="b"/>
              <a:pathLst>
                <a:path w="13916493" h="5488294">
                  <a:moveTo>
                    <a:pt x="0" y="0"/>
                  </a:moveTo>
                  <a:lnTo>
                    <a:pt x="0" y="5488294"/>
                  </a:lnTo>
                  <a:lnTo>
                    <a:pt x="13916493" y="5488294"/>
                  </a:lnTo>
                  <a:lnTo>
                    <a:pt x="13916493" y="0"/>
                  </a:lnTo>
                  <a:lnTo>
                    <a:pt x="0" y="0"/>
                  </a:lnTo>
                  <a:close/>
                  <a:moveTo>
                    <a:pt x="13855533" y="5427334"/>
                  </a:moveTo>
                  <a:lnTo>
                    <a:pt x="59690" y="5427334"/>
                  </a:lnTo>
                  <a:lnTo>
                    <a:pt x="59690" y="59690"/>
                  </a:lnTo>
                  <a:lnTo>
                    <a:pt x="13855533" y="59690"/>
                  </a:lnTo>
                  <a:lnTo>
                    <a:pt x="13855533" y="5427334"/>
                  </a:lnTo>
                  <a:close/>
                </a:path>
              </a:pathLst>
            </a:custGeom>
            <a:solidFill>
              <a:srgbClr val="1A1D1E"/>
            </a:solidFill>
          </p:spPr>
        </p:sp>
      </p:grpSp>
      <p:grpSp>
        <p:nvGrpSpPr>
          <p:cNvPr id="6" name="Group 6"/>
          <p:cNvGrpSpPr/>
          <p:nvPr/>
        </p:nvGrpSpPr>
        <p:grpSpPr>
          <a:xfrm>
            <a:off x="9370783" y="655712"/>
            <a:ext cx="8683840" cy="2492853"/>
            <a:chOff x="0" y="0"/>
            <a:chExt cx="13568196" cy="3894996"/>
          </a:xfrm>
        </p:grpSpPr>
        <p:sp>
          <p:nvSpPr>
            <p:cNvPr id="7" name="Freeform 7"/>
            <p:cNvSpPr/>
            <p:nvPr/>
          </p:nvSpPr>
          <p:spPr>
            <a:xfrm>
              <a:off x="0" y="0"/>
              <a:ext cx="13568197" cy="3894996"/>
            </a:xfrm>
            <a:custGeom>
              <a:avLst/>
              <a:gdLst/>
              <a:ahLst/>
              <a:cxnLst/>
              <a:rect l="l" t="t" r="r" b="b"/>
              <a:pathLst>
                <a:path w="13568197" h="3894996">
                  <a:moveTo>
                    <a:pt x="0" y="0"/>
                  </a:moveTo>
                  <a:lnTo>
                    <a:pt x="0" y="3894996"/>
                  </a:lnTo>
                  <a:lnTo>
                    <a:pt x="13568197" y="3894996"/>
                  </a:lnTo>
                  <a:lnTo>
                    <a:pt x="13568197" y="0"/>
                  </a:lnTo>
                  <a:lnTo>
                    <a:pt x="0" y="0"/>
                  </a:lnTo>
                  <a:close/>
                  <a:moveTo>
                    <a:pt x="13507236" y="3834036"/>
                  </a:moveTo>
                  <a:lnTo>
                    <a:pt x="59690" y="3834036"/>
                  </a:lnTo>
                  <a:lnTo>
                    <a:pt x="59690" y="59690"/>
                  </a:lnTo>
                  <a:lnTo>
                    <a:pt x="13507236" y="59690"/>
                  </a:lnTo>
                  <a:lnTo>
                    <a:pt x="13507236" y="3834036"/>
                  </a:lnTo>
                  <a:close/>
                </a:path>
              </a:pathLst>
            </a:custGeom>
            <a:solidFill>
              <a:srgbClr val="1A1D1E"/>
            </a:solidFill>
          </p:spPr>
        </p:sp>
      </p:grpSp>
      <p:grpSp>
        <p:nvGrpSpPr>
          <p:cNvPr id="8" name="Group 8"/>
          <p:cNvGrpSpPr/>
          <p:nvPr/>
        </p:nvGrpSpPr>
        <p:grpSpPr>
          <a:xfrm>
            <a:off x="9370783" y="5976423"/>
            <a:ext cx="8683840" cy="2146412"/>
            <a:chOff x="0" y="0"/>
            <a:chExt cx="13568196" cy="3353694"/>
          </a:xfrm>
        </p:grpSpPr>
        <p:sp>
          <p:nvSpPr>
            <p:cNvPr id="9" name="Freeform 9"/>
            <p:cNvSpPr/>
            <p:nvPr/>
          </p:nvSpPr>
          <p:spPr>
            <a:xfrm>
              <a:off x="0" y="0"/>
              <a:ext cx="13568197" cy="3353694"/>
            </a:xfrm>
            <a:custGeom>
              <a:avLst/>
              <a:gdLst/>
              <a:ahLst/>
              <a:cxnLst/>
              <a:rect l="l" t="t" r="r" b="b"/>
              <a:pathLst>
                <a:path w="13568197" h="3353694">
                  <a:moveTo>
                    <a:pt x="0" y="0"/>
                  </a:moveTo>
                  <a:lnTo>
                    <a:pt x="0" y="3353694"/>
                  </a:lnTo>
                  <a:lnTo>
                    <a:pt x="13568197" y="3353694"/>
                  </a:lnTo>
                  <a:lnTo>
                    <a:pt x="13568197" y="0"/>
                  </a:lnTo>
                  <a:lnTo>
                    <a:pt x="0" y="0"/>
                  </a:lnTo>
                  <a:close/>
                  <a:moveTo>
                    <a:pt x="13507236" y="3292734"/>
                  </a:moveTo>
                  <a:lnTo>
                    <a:pt x="59690" y="3292734"/>
                  </a:lnTo>
                  <a:lnTo>
                    <a:pt x="59690" y="59690"/>
                  </a:lnTo>
                  <a:lnTo>
                    <a:pt x="13507236" y="59690"/>
                  </a:lnTo>
                  <a:lnTo>
                    <a:pt x="13507236" y="3292734"/>
                  </a:lnTo>
                  <a:close/>
                </a:path>
              </a:pathLst>
            </a:custGeom>
            <a:solidFill>
              <a:srgbClr val="1A1D1E"/>
            </a:solidFill>
          </p:spPr>
        </p:sp>
      </p:grpSp>
      <p:grpSp>
        <p:nvGrpSpPr>
          <p:cNvPr id="10" name="Group 10"/>
          <p:cNvGrpSpPr/>
          <p:nvPr/>
        </p:nvGrpSpPr>
        <p:grpSpPr>
          <a:xfrm>
            <a:off x="9371806" y="3273188"/>
            <a:ext cx="8682818" cy="2492853"/>
            <a:chOff x="0" y="0"/>
            <a:chExt cx="13566598" cy="3894996"/>
          </a:xfrm>
        </p:grpSpPr>
        <p:sp>
          <p:nvSpPr>
            <p:cNvPr id="11" name="Freeform 11"/>
            <p:cNvSpPr/>
            <p:nvPr/>
          </p:nvSpPr>
          <p:spPr>
            <a:xfrm>
              <a:off x="0" y="0"/>
              <a:ext cx="13566598" cy="3894996"/>
            </a:xfrm>
            <a:custGeom>
              <a:avLst/>
              <a:gdLst/>
              <a:ahLst/>
              <a:cxnLst/>
              <a:rect l="l" t="t" r="r" b="b"/>
              <a:pathLst>
                <a:path w="13566598" h="3894996">
                  <a:moveTo>
                    <a:pt x="0" y="0"/>
                  </a:moveTo>
                  <a:lnTo>
                    <a:pt x="0" y="3894996"/>
                  </a:lnTo>
                  <a:lnTo>
                    <a:pt x="13566598" y="3894996"/>
                  </a:lnTo>
                  <a:lnTo>
                    <a:pt x="13566598" y="0"/>
                  </a:lnTo>
                  <a:lnTo>
                    <a:pt x="0" y="0"/>
                  </a:lnTo>
                  <a:close/>
                  <a:moveTo>
                    <a:pt x="13505638" y="3834036"/>
                  </a:moveTo>
                  <a:lnTo>
                    <a:pt x="59690" y="3834036"/>
                  </a:lnTo>
                  <a:lnTo>
                    <a:pt x="59690" y="59690"/>
                  </a:lnTo>
                  <a:lnTo>
                    <a:pt x="13505638" y="59690"/>
                  </a:lnTo>
                  <a:lnTo>
                    <a:pt x="13505638" y="3834036"/>
                  </a:lnTo>
                  <a:close/>
                </a:path>
              </a:pathLst>
            </a:custGeom>
            <a:solidFill>
              <a:srgbClr val="1A1D1E"/>
            </a:solidFill>
          </p:spPr>
        </p:sp>
      </p:grpSp>
      <p:grpSp>
        <p:nvGrpSpPr>
          <p:cNvPr id="12" name="Group 12"/>
          <p:cNvGrpSpPr/>
          <p:nvPr/>
        </p:nvGrpSpPr>
        <p:grpSpPr>
          <a:xfrm>
            <a:off x="9370783" y="3407144"/>
            <a:ext cx="8575253" cy="2251246"/>
            <a:chOff x="0" y="0"/>
            <a:chExt cx="11433670" cy="3001661"/>
          </a:xfrm>
        </p:grpSpPr>
        <p:sp>
          <p:nvSpPr>
            <p:cNvPr id="13" name="TextBox 13"/>
            <p:cNvSpPr txBox="1"/>
            <p:nvPr/>
          </p:nvSpPr>
          <p:spPr>
            <a:xfrm>
              <a:off x="0" y="-38100"/>
              <a:ext cx="11433670" cy="647664"/>
            </a:xfrm>
            <a:prstGeom prst="rect">
              <a:avLst/>
            </a:prstGeom>
          </p:spPr>
          <p:txBody>
            <a:bodyPr lIns="0" tIns="0" rIns="0" bIns="0" rtlCol="0" anchor="t">
              <a:spAutoFit/>
            </a:bodyPr>
            <a:lstStyle/>
            <a:p>
              <a:pPr marL="647700" lvl="1" indent="-323850" algn="l">
                <a:lnSpc>
                  <a:spcPts val="3900"/>
                </a:lnSpc>
                <a:buFont typeface="Arial"/>
                <a:buChar char="•"/>
              </a:pPr>
              <a:r>
                <a:rPr lang="en-US" sz="3000" b="1">
                  <a:solidFill>
                    <a:srgbClr val="1A1D1E"/>
                  </a:solidFill>
                  <a:latin typeface="Aileron Bold"/>
                  <a:ea typeface="Aileron Bold"/>
                  <a:cs typeface="Aileron Bold"/>
                  <a:sym typeface="Aileron Bold"/>
                </a:rPr>
                <a:t>Doubts/fears</a:t>
              </a:r>
            </a:p>
          </p:txBody>
        </p:sp>
        <p:sp>
          <p:nvSpPr>
            <p:cNvPr id="14" name="TextBox 14"/>
            <p:cNvSpPr txBox="1"/>
            <p:nvPr/>
          </p:nvSpPr>
          <p:spPr>
            <a:xfrm>
              <a:off x="0" y="898354"/>
              <a:ext cx="11433670" cy="2103308"/>
            </a:xfrm>
            <a:prstGeom prst="rect">
              <a:avLst/>
            </a:prstGeom>
          </p:spPr>
          <p:txBody>
            <a:bodyPr lIns="0" tIns="0" rIns="0" bIns="0" rtlCol="0" anchor="t">
              <a:spAutoFit/>
            </a:bodyPr>
            <a:lstStyle/>
            <a:p>
              <a:pPr marL="496571" lvl="1" indent="-248285" algn="l">
                <a:lnSpc>
                  <a:spcPts val="3220"/>
                </a:lnSpc>
                <a:buFont typeface="Arial"/>
                <a:buChar char="•"/>
              </a:pPr>
              <a:r>
                <a:rPr lang="en-US" sz="2300">
                  <a:solidFill>
                    <a:srgbClr val="1A1D1E"/>
                  </a:solidFill>
                  <a:latin typeface="Aileron"/>
                  <a:ea typeface="Aileron"/>
                  <a:cs typeface="Aileron"/>
                  <a:sym typeface="Aileron"/>
                </a:rPr>
                <a:t>  Uncertainty about the benefits of conservation efforts.</a:t>
              </a:r>
            </a:p>
            <a:p>
              <a:pPr marL="496571" lvl="1" indent="-248285" algn="l">
                <a:lnSpc>
                  <a:spcPts val="3220"/>
                </a:lnSpc>
                <a:buFont typeface="Arial"/>
                <a:buChar char="•"/>
              </a:pPr>
              <a:r>
                <a:rPr lang="en-US" sz="2300">
                  <a:solidFill>
                    <a:srgbClr val="1A1D1E"/>
                  </a:solidFill>
                  <a:latin typeface="Aileron"/>
                  <a:ea typeface="Aileron"/>
                  <a:cs typeface="Aileron"/>
                  <a:sym typeface="Aileron"/>
                </a:rPr>
                <a:t> Concern about job loss due to conservation initiatives.</a:t>
              </a:r>
            </a:p>
            <a:p>
              <a:pPr marL="496571" lvl="1" indent="-248285" algn="l">
                <a:lnSpc>
                  <a:spcPts val="3220"/>
                </a:lnSpc>
                <a:buFont typeface="Arial"/>
                <a:buChar char="•"/>
              </a:pPr>
              <a:r>
                <a:rPr lang="en-US" sz="2300">
                  <a:solidFill>
                    <a:srgbClr val="1A1D1E"/>
                  </a:solidFill>
                  <a:latin typeface="Aileron"/>
                  <a:ea typeface="Aileron"/>
                  <a:cs typeface="Aileron"/>
                  <a:sym typeface="Aileron"/>
                </a:rPr>
                <a:t>  Fear of displacement from ancestral lands.</a:t>
              </a:r>
            </a:p>
            <a:p>
              <a:pPr marL="496571" lvl="1" indent="-248285" algn="l">
                <a:lnSpc>
                  <a:spcPts val="3220"/>
                </a:lnSpc>
                <a:buFont typeface="Arial"/>
                <a:buChar char="•"/>
              </a:pPr>
              <a:r>
                <a:rPr lang="en-US" sz="2300">
                  <a:solidFill>
                    <a:srgbClr val="1A1D1E"/>
                  </a:solidFill>
                  <a:latin typeface="Aileron"/>
                  <a:ea typeface="Aileron"/>
                  <a:cs typeface="Aileron"/>
                  <a:sym typeface="Aileron"/>
                </a:rPr>
                <a:t> Lack of trust in government and conservation organizations.</a:t>
              </a:r>
            </a:p>
          </p:txBody>
        </p:sp>
      </p:grpSp>
      <p:grpSp>
        <p:nvGrpSpPr>
          <p:cNvPr id="15" name="Group 15"/>
          <p:cNvGrpSpPr/>
          <p:nvPr/>
        </p:nvGrpSpPr>
        <p:grpSpPr>
          <a:xfrm>
            <a:off x="255501" y="735986"/>
            <a:ext cx="9115282" cy="3162936"/>
            <a:chOff x="0" y="0"/>
            <a:chExt cx="12153710" cy="4217248"/>
          </a:xfrm>
        </p:grpSpPr>
        <p:sp>
          <p:nvSpPr>
            <p:cNvPr id="16" name="TextBox 16"/>
            <p:cNvSpPr txBox="1"/>
            <p:nvPr/>
          </p:nvSpPr>
          <p:spPr>
            <a:xfrm>
              <a:off x="0" y="-38100"/>
              <a:ext cx="12153710" cy="647664"/>
            </a:xfrm>
            <a:prstGeom prst="rect">
              <a:avLst/>
            </a:prstGeom>
          </p:spPr>
          <p:txBody>
            <a:bodyPr lIns="0" tIns="0" rIns="0" bIns="0" rtlCol="0" anchor="t">
              <a:spAutoFit/>
            </a:bodyPr>
            <a:lstStyle/>
            <a:p>
              <a:pPr marL="647700" lvl="1" indent="-323850" algn="l">
                <a:lnSpc>
                  <a:spcPts val="3900"/>
                </a:lnSpc>
                <a:buFont typeface="Arial"/>
                <a:buChar char="•"/>
              </a:pPr>
              <a:r>
                <a:rPr lang="en-US" sz="3000" b="1">
                  <a:solidFill>
                    <a:srgbClr val="1A1D1E"/>
                  </a:solidFill>
                  <a:latin typeface="Aileron Bold"/>
                  <a:ea typeface="Aileron Bold"/>
                  <a:cs typeface="Aileron Bold"/>
                  <a:sym typeface="Aileron Bold"/>
                </a:rPr>
                <a:t>       Background</a:t>
              </a:r>
            </a:p>
          </p:txBody>
        </p:sp>
        <p:sp>
          <p:nvSpPr>
            <p:cNvPr id="17" name="TextBox 17"/>
            <p:cNvSpPr txBox="1"/>
            <p:nvPr/>
          </p:nvSpPr>
          <p:spPr>
            <a:xfrm>
              <a:off x="0" y="898354"/>
              <a:ext cx="12153710" cy="3318894"/>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1A1D1E"/>
                  </a:solidFill>
                  <a:latin typeface="Aileron"/>
                  <a:ea typeface="Aileron"/>
                  <a:cs typeface="Aileron"/>
                  <a:sym typeface="Aileron"/>
                </a:rPr>
                <a:t>Resides in rural area near a protected area or wildlife sanctuary.</a:t>
              </a:r>
            </a:p>
            <a:p>
              <a:pPr marL="518160" lvl="1" indent="-259080" algn="l">
                <a:lnSpc>
                  <a:spcPts val="3359"/>
                </a:lnSpc>
                <a:buFont typeface="Arial"/>
                <a:buChar char="•"/>
              </a:pPr>
              <a:r>
                <a:rPr lang="en-US" sz="2400">
                  <a:solidFill>
                    <a:srgbClr val="1A1D1E"/>
                  </a:solidFill>
                  <a:latin typeface="Aileron"/>
                  <a:ea typeface="Aileron"/>
                  <a:cs typeface="Aileron"/>
                  <a:sym typeface="Aileron"/>
                </a:rPr>
                <a:t>Dependent on natural resources for livelihood like agriculture, fishing, etc.</a:t>
              </a:r>
            </a:p>
            <a:p>
              <a:pPr marL="518160" lvl="1" indent="-259080" algn="l">
                <a:lnSpc>
                  <a:spcPts val="3359"/>
                </a:lnSpc>
                <a:buFont typeface="Arial"/>
                <a:buChar char="•"/>
              </a:pPr>
              <a:r>
                <a:rPr lang="en-US" sz="2400">
                  <a:solidFill>
                    <a:srgbClr val="1A1D1E"/>
                  </a:solidFill>
                  <a:latin typeface="Aileron"/>
                  <a:ea typeface="Aileron"/>
                  <a:cs typeface="Aileron"/>
                  <a:sym typeface="Aileron"/>
                </a:rPr>
                <a:t>Strong cultural  connection to the land and wildlife.</a:t>
              </a:r>
            </a:p>
            <a:p>
              <a:pPr marL="518160" lvl="1" indent="-259080" algn="l">
                <a:lnSpc>
                  <a:spcPts val="3359"/>
                </a:lnSpc>
                <a:buFont typeface="Arial"/>
                <a:buChar char="•"/>
              </a:pPr>
              <a:r>
                <a:rPr lang="en-US" sz="2400">
                  <a:solidFill>
                    <a:srgbClr val="1A1D1E"/>
                  </a:solidFill>
                  <a:latin typeface="Aileron"/>
                  <a:ea typeface="Aileron"/>
                  <a:cs typeface="Aileron"/>
                  <a:sym typeface="Aileron"/>
                </a:rPr>
                <a:t>Limited formal education but possesses traditional ecological knowledge.</a:t>
              </a:r>
            </a:p>
          </p:txBody>
        </p:sp>
      </p:grpSp>
      <p:grpSp>
        <p:nvGrpSpPr>
          <p:cNvPr id="18" name="Group 18"/>
          <p:cNvGrpSpPr/>
          <p:nvPr/>
        </p:nvGrpSpPr>
        <p:grpSpPr>
          <a:xfrm>
            <a:off x="9162256" y="655712"/>
            <a:ext cx="8669424" cy="2251246"/>
            <a:chOff x="0" y="0"/>
            <a:chExt cx="11559232" cy="3001661"/>
          </a:xfrm>
        </p:grpSpPr>
        <p:sp>
          <p:nvSpPr>
            <p:cNvPr id="19" name="TextBox 19"/>
            <p:cNvSpPr txBox="1"/>
            <p:nvPr/>
          </p:nvSpPr>
          <p:spPr>
            <a:xfrm>
              <a:off x="0" y="-38100"/>
              <a:ext cx="11559232" cy="647664"/>
            </a:xfrm>
            <a:prstGeom prst="rect">
              <a:avLst/>
            </a:prstGeom>
          </p:spPr>
          <p:txBody>
            <a:bodyPr lIns="0" tIns="0" rIns="0" bIns="0" rtlCol="0" anchor="t">
              <a:spAutoFit/>
            </a:bodyPr>
            <a:lstStyle/>
            <a:p>
              <a:pPr marL="647700" lvl="1" indent="-323850" algn="l">
                <a:lnSpc>
                  <a:spcPts val="3900"/>
                </a:lnSpc>
                <a:buFont typeface="Arial"/>
                <a:buChar char="•"/>
              </a:pPr>
              <a:r>
                <a:rPr lang="en-US" sz="3000" b="1">
                  <a:solidFill>
                    <a:srgbClr val="1A1D1E"/>
                  </a:solidFill>
                  <a:latin typeface="Aileron Bold"/>
                  <a:ea typeface="Aileron Bold"/>
                  <a:cs typeface="Aileron Bold"/>
                  <a:sym typeface="Aileron Bold"/>
                </a:rPr>
                <a:t>      Motivation</a:t>
              </a:r>
            </a:p>
          </p:txBody>
        </p:sp>
        <p:sp>
          <p:nvSpPr>
            <p:cNvPr id="20" name="TextBox 20"/>
            <p:cNvSpPr txBox="1"/>
            <p:nvPr/>
          </p:nvSpPr>
          <p:spPr>
            <a:xfrm>
              <a:off x="0" y="898354"/>
              <a:ext cx="11559232" cy="2103308"/>
            </a:xfrm>
            <a:prstGeom prst="rect">
              <a:avLst/>
            </a:prstGeom>
          </p:spPr>
          <p:txBody>
            <a:bodyPr lIns="0" tIns="0" rIns="0" bIns="0" rtlCol="0" anchor="t">
              <a:spAutoFit/>
            </a:bodyPr>
            <a:lstStyle/>
            <a:p>
              <a:pPr marL="496571" lvl="1" indent="-248285" algn="l">
                <a:lnSpc>
                  <a:spcPts val="3220"/>
                </a:lnSpc>
                <a:buFont typeface="Arial"/>
                <a:buChar char="•"/>
              </a:pPr>
              <a:r>
                <a:rPr lang="en-US" sz="2300">
                  <a:solidFill>
                    <a:srgbClr val="1A1D1E"/>
                  </a:solidFill>
                  <a:latin typeface="Aileron"/>
                  <a:ea typeface="Aileron"/>
                  <a:cs typeface="Aileron"/>
                  <a:sym typeface="Aileron"/>
                </a:rPr>
                <a:t> Desire to protect the environment for future generations.</a:t>
              </a:r>
            </a:p>
            <a:p>
              <a:pPr marL="496571" lvl="1" indent="-248285" algn="l">
                <a:lnSpc>
                  <a:spcPts val="3220"/>
                </a:lnSpc>
                <a:buFont typeface="Arial"/>
                <a:buChar char="•"/>
              </a:pPr>
              <a:r>
                <a:rPr lang="en-US" sz="2300">
                  <a:solidFill>
                    <a:srgbClr val="1A1D1E"/>
                  </a:solidFill>
                  <a:latin typeface="Aileron"/>
                  <a:ea typeface="Aileron"/>
                  <a:cs typeface="Aileron"/>
                  <a:sym typeface="Aileron"/>
                </a:rPr>
                <a:t> Maintain cultural and spiritual connection to the land.</a:t>
              </a:r>
            </a:p>
            <a:p>
              <a:pPr marL="496571" lvl="1" indent="-248285" algn="l">
                <a:lnSpc>
                  <a:spcPts val="3220"/>
                </a:lnSpc>
                <a:buFont typeface="Arial"/>
                <a:buChar char="•"/>
              </a:pPr>
              <a:r>
                <a:rPr lang="en-US" sz="2300">
                  <a:solidFill>
                    <a:srgbClr val="1A1D1E"/>
                  </a:solidFill>
                  <a:latin typeface="Aileron"/>
                  <a:ea typeface="Aileron"/>
                  <a:cs typeface="Aileron"/>
                  <a:sym typeface="Aileron"/>
                </a:rPr>
                <a:t> Improve livelihood through sustainable practices.</a:t>
              </a:r>
            </a:p>
            <a:p>
              <a:pPr marL="496571" lvl="1" indent="-248285" algn="l">
                <a:lnSpc>
                  <a:spcPts val="3220"/>
                </a:lnSpc>
                <a:buFont typeface="Arial"/>
                <a:buChar char="•"/>
              </a:pPr>
              <a:r>
                <a:rPr lang="en-US" sz="2300">
                  <a:solidFill>
                    <a:srgbClr val="1A1D1E"/>
                  </a:solidFill>
                  <a:latin typeface="Aileron"/>
                  <a:ea typeface="Aileron"/>
                  <a:cs typeface="Aileron"/>
                  <a:sym typeface="Aileron"/>
                </a:rPr>
                <a:t>  Access to better education and healthcare for the community.</a:t>
              </a:r>
            </a:p>
          </p:txBody>
        </p:sp>
      </p:grpSp>
      <p:grpSp>
        <p:nvGrpSpPr>
          <p:cNvPr id="21" name="Group 21"/>
          <p:cNvGrpSpPr/>
          <p:nvPr/>
        </p:nvGrpSpPr>
        <p:grpSpPr>
          <a:xfrm>
            <a:off x="475855" y="4596835"/>
            <a:ext cx="8644876" cy="3451382"/>
            <a:chOff x="0" y="0"/>
            <a:chExt cx="11526501" cy="4601843"/>
          </a:xfrm>
        </p:grpSpPr>
        <p:sp>
          <p:nvSpPr>
            <p:cNvPr id="22" name="TextBox 22"/>
            <p:cNvSpPr txBox="1"/>
            <p:nvPr/>
          </p:nvSpPr>
          <p:spPr>
            <a:xfrm>
              <a:off x="0" y="-38100"/>
              <a:ext cx="11526501" cy="647664"/>
            </a:xfrm>
            <a:prstGeom prst="rect">
              <a:avLst/>
            </a:prstGeom>
          </p:spPr>
          <p:txBody>
            <a:bodyPr lIns="0" tIns="0" rIns="0" bIns="0" rtlCol="0" anchor="t">
              <a:spAutoFit/>
            </a:bodyPr>
            <a:lstStyle/>
            <a:p>
              <a:pPr marL="647700" lvl="1" indent="-323850" algn="l">
                <a:lnSpc>
                  <a:spcPts val="3900"/>
                </a:lnSpc>
                <a:buFont typeface="Arial"/>
                <a:buChar char="•"/>
              </a:pPr>
              <a:r>
                <a:rPr lang="en-US" sz="3000" b="1">
                  <a:solidFill>
                    <a:srgbClr val="1A1D1E"/>
                  </a:solidFill>
                  <a:latin typeface="Aileron Bold"/>
                  <a:ea typeface="Aileron Bold"/>
                  <a:cs typeface="Aileron Bold"/>
                  <a:sym typeface="Aileron Bold"/>
                </a:rPr>
                <a:t>Challenges faced</a:t>
              </a:r>
            </a:p>
          </p:txBody>
        </p:sp>
        <p:sp>
          <p:nvSpPr>
            <p:cNvPr id="23" name="TextBox 23"/>
            <p:cNvSpPr txBox="1"/>
            <p:nvPr/>
          </p:nvSpPr>
          <p:spPr>
            <a:xfrm>
              <a:off x="0" y="898354"/>
              <a:ext cx="11526501" cy="3703490"/>
            </a:xfrm>
            <a:prstGeom prst="rect">
              <a:avLst/>
            </a:prstGeom>
          </p:spPr>
          <p:txBody>
            <a:bodyPr lIns="0" tIns="0" rIns="0" bIns="0" rtlCol="0" anchor="t">
              <a:spAutoFit/>
            </a:bodyPr>
            <a:lstStyle/>
            <a:p>
              <a:pPr marL="496571" lvl="1" indent="-248285" algn="l">
                <a:lnSpc>
                  <a:spcPts val="3220"/>
                </a:lnSpc>
                <a:buFont typeface="Arial"/>
                <a:buChar char="•"/>
              </a:pPr>
              <a:r>
                <a:rPr lang="en-US" sz="2300">
                  <a:solidFill>
                    <a:srgbClr val="1A1D1E"/>
                  </a:solidFill>
                  <a:latin typeface="Aileron"/>
                  <a:ea typeface="Aileron"/>
                  <a:cs typeface="Aileron"/>
                  <a:sym typeface="Aileron"/>
                </a:rPr>
                <a:t>  Loss of livelihood due to declining wildlife populations     or   habitat degradation.</a:t>
              </a:r>
            </a:p>
            <a:p>
              <a:pPr marL="496571" lvl="1" indent="-248285" algn="l">
                <a:lnSpc>
                  <a:spcPts val="3220"/>
                </a:lnSpc>
                <a:buFont typeface="Arial"/>
                <a:buChar char="•"/>
              </a:pPr>
              <a:r>
                <a:rPr lang="en-US" sz="2300">
                  <a:solidFill>
                    <a:srgbClr val="1A1D1E"/>
                  </a:solidFill>
                  <a:latin typeface="Aileron"/>
                  <a:ea typeface="Aileron"/>
                  <a:cs typeface="Aileron"/>
                  <a:sym typeface="Aileron"/>
                </a:rPr>
                <a:t>  Damage to crops and property caused by wildlife.</a:t>
              </a:r>
            </a:p>
            <a:p>
              <a:pPr marL="496571" lvl="1" indent="-248285" algn="l">
                <a:lnSpc>
                  <a:spcPts val="3220"/>
                </a:lnSpc>
                <a:buFont typeface="Arial"/>
                <a:buChar char="•"/>
              </a:pPr>
              <a:r>
                <a:rPr lang="en-US" sz="2300">
                  <a:solidFill>
                    <a:srgbClr val="1A1D1E"/>
                  </a:solidFill>
                  <a:latin typeface="Aileron"/>
                  <a:ea typeface="Aileron"/>
                  <a:cs typeface="Aileron"/>
                  <a:sym typeface="Aileron"/>
                </a:rPr>
                <a:t>  Lack of access to basic amenities and healthcare.</a:t>
              </a:r>
            </a:p>
            <a:p>
              <a:pPr marL="496571" lvl="1" indent="-248285" algn="l">
                <a:lnSpc>
                  <a:spcPts val="3220"/>
                </a:lnSpc>
                <a:buFont typeface="Arial"/>
                <a:buChar char="•"/>
              </a:pPr>
              <a:r>
                <a:rPr lang="en-US" sz="2300">
                  <a:solidFill>
                    <a:srgbClr val="1A1D1E"/>
                  </a:solidFill>
                  <a:latin typeface="Aileron"/>
                  <a:ea typeface="Aileron"/>
                  <a:cs typeface="Aileron"/>
                  <a:sym typeface="Aileron"/>
                </a:rPr>
                <a:t>  Limited opportunities for income generation.</a:t>
              </a:r>
            </a:p>
            <a:p>
              <a:pPr marL="496571" lvl="1" indent="-248285" algn="l">
                <a:lnSpc>
                  <a:spcPts val="3220"/>
                </a:lnSpc>
                <a:buFont typeface="Arial"/>
                <a:buChar char="•"/>
              </a:pPr>
              <a:r>
                <a:rPr lang="en-US" sz="2300">
                  <a:solidFill>
                    <a:srgbClr val="1A1D1E"/>
                  </a:solidFill>
                  <a:latin typeface="Aileron"/>
                  <a:ea typeface="Aileron"/>
                  <a:cs typeface="Aileron"/>
                  <a:sym typeface="Aileron"/>
                </a:rPr>
                <a:t>  Lack of awareness about conservation and sustainable practices.</a:t>
              </a:r>
            </a:p>
          </p:txBody>
        </p:sp>
      </p:grpSp>
      <p:grpSp>
        <p:nvGrpSpPr>
          <p:cNvPr id="24" name="Group 24"/>
          <p:cNvGrpSpPr/>
          <p:nvPr/>
        </p:nvGrpSpPr>
        <p:grpSpPr>
          <a:xfrm>
            <a:off x="9488080" y="5976423"/>
            <a:ext cx="8457956" cy="2505069"/>
            <a:chOff x="0" y="0"/>
            <a:chExt cx="11277274" cy="3340092"/>
          </a:xfrm>
        </p:grpSpPr>
        <p:sp>
          <p:nvSpPr>
            <p:cNvPr id="25" name="TextBox 25"/>
            <p:cNvSpPr txBox="1"/>
            <p:nvPr/>
          </p:nvSpPr>
          <p:spPr>
            <a:xfrm>
              <a:off x="0" y="-19050"/>
              <a:ext cx="11277274" cy="557709"/>
            </a:xfrm>
            <a:prstGeom prst="rect">
              <a:avLst/>
            </a:prstGeom>
          </p:spPr>
          <p:txBody>
            <a:bodyPr lIns="0" tIns="0" rIns="0" bIns="0" rtlCol="0" anchor="t">
              <a:spAutoFit/>
            </a:bodyPr>
            <a:lstStyle/>
            <a:p>
              <a:pPr algn="l">
                <a:lnSpc>
                  <a:spcPts val="3490"/>
                </a:lnSpc>
              </a:pPr>
              <a:r>
                <a:rPr lang="en-US" sz="2684" b="1">
                  <a:solidFill>
                    <a:srgbClr val="1A1D1E"/>
                  </a:solidFill>
                  <a:latin typeface="Aileron Bold"/>
                  <a:ea typeface="Aileron Bold"/>
                  <a:cs typeface="Aileron Bold"/>
                  <a:sym typeface="Aileron Bold"/>
                </a:rPr>
                <a:t>Aspiration</a:t>
              </a:r>
            </a:p>
          </p:txBody>
        </p:sp>
        <p:sp>
          <p:nvSpPr>
            <p:cNvPr id="26" name="TextBox 26"/>
            <p:cNvSpPr txBox="1"/>
            <p:nvPr/>
          </p:nvSpPr>
          <p:spPr>
            <a:xfrm>
              <a:off x="0" y="711923"/>
              <a:ext cx="11277274" cy="2628169"/>
            </a:xfrm>
            <a:prstGeom prst="rect">
              <a:avLst/>
            </a:prstGeom>
          </p:spPr>
          <p:txBody>
            <a:bodyPr lIns="0" tIns="0" rIns="0" bIns="0" rtlCol="0" anchor="t">
              <a:spAutoFit/>
            </a:bodyPr>
            <a:lstStyle/>
            <a:p>
              <a:pPr marL="490244" lvl="1" indent="-245122" algn="l">
                <a:lnSpc>
                  <a:spcPts val="3178"/>
                </a:lnSpc>
                <a:buFont typeface="Arial"/>
                <a:buChar char="•"/>
              </a:pPr>
              <a:r>
                <a:rPr lang="en-US" sz="2270">
                  <a:solidFill>
                    <a:srgbClr val="1A1D1E"/>
                  </a:solidFill>
                  <a:latin typeface="Aileron"/>
                  <a:ea typeface="Aileron"/>
                  <a:cs typeface="Aileron"/>
                  <a:sym typeface="Aileron"/>
                </a:rPr>
                <a:t>Improved living conditions for the community.</a:t>
              </a:r>
            </a:p>
            <a:p>
              <a:pPr marL="490244" lvl="1" indent="-245122" algn="l">
                <a:lnSpc>
                  <a:spcPts val="3178"/>
                </a:lnSpc>
                <a:buFont typeface="Arial"/>
                <a:buChar char="•"/>
              </a:pPr>
              <a:r>
                <a:rPr lang="en-US" sz="2270">
                  <a:solidFill>
                    <a:srgbClr val="1A1D1E"/>
                  </a:solidFill>
                  <a:latin typeface="Aileron"/>
                  <a:ea typeface="Aileron"/>
                  <a:cs typeface="Aileron"/>
                  <a:sym typeface="Aileron"/>
                </a:rPr>
                <a:t> Sustainable livelihood opportunities.</a:t>
              </a:r>
            </a:p>
            <a:p>
              <a:pPr marL="490244" lvl="1" indent="-245122" algn="l">
                <a:lnSpc>
                  <a:spcPts val="3178"/>
                </a:lnSpc>
                <a:buFont typeface="Arial"/>
                <a:buChar char="•"/>
              </a:pPr>
              <a:r>
                <a:rPr lang="en-US" sz="2270">
                  <a:solidFill>
                    <a:srgbClr val="1A1D1E"/>
                  </a:solidFill>
                  <a:latin typeface="Aileron"/>
                  <a:ea typeface="Aileron"/>
                  <a:cs typeface="Aileron"/>
                  <a:sym typeface="Aileron"/>
                </a:rPr>
                <a:t>  Access to quality education and healthcare.</a:t>
              </a:r>
            </a:p>
            <a:p>
              <a:pPr marL="490244" lvl="1" indent="-245122" algn="l">
                <a:lnSpc>
                  <a:spcPts val="3178"/>
                </a:lnSpc>
                <a:buFont typeface="Arial"/>
                <a:buChar char="•"/>
              </a:pPr>
              <a:r>
                <a:rPr lang="en-US" sz="2270">
                  <a:solidFill>
                    <a:srgbClr val="1A1D1E"/>
                  </a:solidFill>
                  <a:latin typeface="Aileron"/>
                  <a:ea typeface="Aileron"/>
                  <a:cs typeface="Aileron"/>
                  <a:sym typeface="Aileron"/>
                </a:rPr>
                <a:t>  Recognition and appreciation of traditional knowledge.</a:t>
              </a:r>
            </a:p>
            <a:p>
              <a:pPr marL="490244" lvl="1" indent="-245122" algn="l">
                <a:lnSpc>
                  <a:spcPts val="3178"/>
                </a:lnSpc>
                <a:buFont typeface="Arial"/>
                <a:buChar char="•"/>
              </a:pPr>
              <a:endParaRPr lang="en-US" sz="2270">
                <a:solidFill>
                  <a:srgbClr val="1A1D1E"/>
                </a:solidFill>
                <a:latin typeface="Aileron"/>
                <a:ea typeface="Aileron"/>
                <a:cs typeface="Aileron"/>
                <a:sym typeface="Aileron"/>
              </a:endParaRPr>
            </a:p>
          </p:txBody>
        </p:sp>
      </p:grpSp>
      <p:sp>
        <p:nvSpPr>
          <p:cNvPr id="27" name="TextBox 27"/>
          <p:cNvSpPr txBox="1"/>
          <p:nvPr/>
        </p:nvSpPr>
        <p:spPr>
          <a:xfrm>
            <a:off x="6253087" y="-92084"/>
            <a:ext cx="4301180" cy="747796"/>
          </a:xfrm>
          <a:prstGeom prst="rect">
            <a:avLst/>
          </a:prstGeom>
        </p:spPr>
        <p:txBody>
          <a:bodyPr lIns="0" tIns="0" rIns="0" bIns="0" rtlCol="0" anchor="t">
            <a:spAutoFit/>
          </a:bodyPr>
          <a:lstStyle/>
          <a:p>
            <a:pPr algn="ctr">
              <a:lnSpc>
                <a:spcPts val="6029"/>
              </a:lnSpc>
              <a:spcBef>
                <a:spcPct val="0"/>
              </a:spcBef>
            </a:pPr>
            <a:r>
              <a:rPr lang="en-US" sz="4306" b="1">
                <a:solidFill>
                  <a:srgbClr val="1A1D1E"/>
                </a:solidFill>
                <a:latin typeface="Aileron Bold"/>
                <a:ea typeface="Aileron Bold"/>
                <a:cs typeface="Aileron Bold"/>
                <a:sym typeface="Aileron Bold"/>
              </a:rPr>
              <a:t>Persona</a:t>
            </a:r>
          </a:p>
        </p:txBody>
      </p:sp>
      <p:grpSp>
        <p:nvGrpSpPr>
          <p:cNvPr id="28" name="Group 28"/>
          <p:cNvGrpSpPr/>
          <p:nvPr/>
        </p:nvGrpSpPr>
        <p:grpSpPr>
          <a:xfrm>
            <a:off x="255501" y="8246660"/>
            <a:ext cx="17799122" cy="1875558"/>
            <a:chOff x="0" y="0"/>
            <a:chExt cx="27810506" cy="2930493"/>
          </a:xfrm>
        </p:grpSpPr>
        <p:sp>
          <p:nvSpPr>
            <p:cNvPr id="29" name="Freeform 29"/>
            <p:cNvSpPr/>
            <p:nvPr/>
          </p:nvSpPr>
          <p:spPr>
            <a:xfrm>
              <a:off x="0" y="0"/>
              <a:ext cx="27810507" cy="2930493"/>
            </a:xfrm>
            <a:custGeom>
              <a:avLst/>
              <a:gdLst/>
              <a:ahLst/>
              <a:cxnLst/>
              <a:rect l="l" t="t" r="r" b="b"/>
              <a:pathLst>
                <a:path w="27810507" h="2930493">
                  <a:moveTo>
                    <a:pt x="0" y="0"/>
                  </a:moveTo>
                  <a:lnTo>
                    <a:pt x="0" y="2930493"/>
                  </a:lnTo>
                  <a:lnTo>
                    <a:pt x="27810507" y="2930493"/>
                  </a:lnTo>
                  <a:lnTo>
                    <a:pt x="27810507" y="0"/>
                  </a:lnTo>
                  <a:lnTo>
                    <a:pt x="0" y="0"/>
                  </a:lnTo>
                  <a:close/>
                  <a:moveTo>
                    <a:pt x="27749547" y="2869533"/>
                  </a:moveTo>
                  <a:lnTo>
                    <a:pt x="59690" y="2869533"/>
                  </a:lnTo>
                  <a:lnTo>
                    <a:pt x="59690" y="59690"/>
                  </a:lnTo>
                  <a:lnTo>
                    <a:pt x="27749547" y="59690"/>
                  </a:lnTo>
                  <a:lnTo>
                    <a:pt x="27749547" y="2869533"/>
                  </a:lnTo>
                  <a:close/>
                </a:path>
              </a:pathLst>
            </a:custGeom>
            <a:solidFill>
              <a:srgbClr val="1A1D1E"/>
            </a:solidFill>
          </p:spPr>
        </p:sp>
      </p:grpSp>
      <p:grpSp>
        <p:nvGrpSpPr>
          <p:cNvPr id="30" name="Group 30"/>
          <p:cNvGrpSpPr/>
          <p:nvPr/>
        </p:nvGrpSpPr>
        <p:grpSpPr>
          <a:xfrm>
            <a:off x="361499" y="8227610"/>
            <a:ext cx="17470181" cy="1835902"/>
            <a:chOff x="0" y="0"/>
            <a:chExt cx="23293575" cy="2447869"/>
          </a:xfrm>
        </p:grpSpPr>
        <p:sp>
          <p:nvSpPr>
            <p:cNvPr id="31" name="TextBox 31"/>
            <p:cNvSpPr txBox="1"/>
            <p:nvPr/>
          </p:nvSpPr>
          <p:spPr>
            <a:xfrm>
              <a:off x="0" y="-28575"/>
              <a:ext cx="23293575" cy="426496"/>
            </a:xfrm>
            <a:prstGeom prst="rect">
              <a:avLst/>
            </a:prstGeom>
          </p:spPr>
          <p:txBody>
            <a:bodyPr lIns="0" tIns="0" rIns="0" bIns="0" rtlCol="0" anchor="t">
              <a:spAutoFit/>
            </a:bodyPr>
            <a:lstStyle/>
            <a:p>
              <a:pPr marL="0" lvl="0" indent="0" algn="l">
                <a:lnSpc>
                  <a:spcPts val="2600"/>
                </a:lnSpc>
                <a:spcBef>
                  <a:spcPct val="0"/>
                </a:spcBef>
              </a:pPr>
              <a:r>
                <a:rPr lang="en-US" sz="2000" b="1">
                  <a:solidFill>
                    <a:srgbClr val="1A1D1E"/>
                  </a:solidFill>
                  <a:latin typeface="Aileron Bold"/>
                  <a:ea typeface="Aileron Bold"/>
                  <a:cs typeface="Aileron Bold"/>
                  <a:sym typeface="Aileron Bold"/>
                </a:rPr>
                <a:t>Construct a story while explaining the persona to your peers and document the insights </a:t>
              </a:r>
            </a:p>
          </p:txBody>
        </p:sp>
        <p:sp>
          <p:nvSpPr>
            <p:cNvPr id="32" name="TextBox 32"/>
            <p:cNvSpPr txBox="1"/>
            <p:nvPr/>
          </p:nvSpPr>
          <p:spPr>
            <a:xfrm>
              <a:off x="0" y="696235"/>
              <a:ext cx="23293575" cy="1751634"/>
            </a:xfrm>
            <a:prstGeom prst="rect">
              <a:avLst/>
            </a:prstGeom>
          </p:spPr>
          <p:txBody>
            <a:bodyPr lIns="0" tIns="0" rIns="0" bIns="0" rtlCol="0" anchor="t">
              <a:spAutoFit/>
            </a:bodyPr>
            <a:lstStyle/>
            <a:p>
              <a:pPr algn="l">
                <a:lnSpc>
                  <a:spcPts val="2660"/>
                </a:lnSpc>
              </a:pPr>
              <a:r>
                <a:rPr lang="en-US" sz="1900">
                  <a:solidFill>
                    <a:srgbClr val="1A1D1E"/>
                  </a:solidFill>
                  <a:latin typeface="Aileron"/>
                  <a:ea typeface="Aileron"/>
                  <a:cs typeface="Aileron"/>
                  <a:sym typeface="Aileron"/>
                </a:rPr>
                <a:t>Maya is from a local communities living near protected areas often depend on natural resources for their livelihoods. They face challenges such as habitat loss, human-wildlife conflicts, and limited access to resources. While motivated to protect the environment, they worry about job losses and displacement. Their aspirations include improved living conditions, sustainable livelihoods, and peaceful coexistence with wildlife. Understanding these perspectives is essential for effective conservation initiatives that involve local communities as partners.</a:t>
              </a:r>
            </a:p>
          </p:txBody>
        </p:sp>
      </p:grpSp>
      <p:sp>
        <p:nvSpPr>
          <p:cNvPr id="33" name="TextBox 33"/>
          <p:cNvSpPr txBox="1"/>
          <p:nvPr/>
        </p:nvSpPr>
        <p:spPr>
          <a:xfrm>
            <a:off x="9750416" y="-9108"/>
            <a:ext cx="4520421" cy="710546"/>
          </a:xfrm>
          <a:prstGeom prst="rect">
            <a:avLst/>
          </a:prstGeom>
        </p:spPr>
        <p:txBody>
          <a:bodyPr lIns="0" tIns="0" rIns="0" bIns="0" rtlCol="0" anchor="t">
            <a:spAutoFit/>
          </a:bodyPr>
          <a:lstStyle/>
          <a:p>
            <a:pPr algn="ctr">
              <a:lnSpc>
                <a:spcPts val="5832"/>
              </a:lnSpc>
            </a:pPr>
            <a:r>
              <a:rPr lang="en-US" sz="4166" b="1">
                <a:solidFill>
                  <a:srgbClr val="1A1D1E"/>
                </a:solidFill>
                <a:latin typeface="Canva Sans Bold"/>
                <a:ea typeface="Canva Sans Bold"/>
                <a:cs typeface="Canva Sans Bold"/>
                <a:sym typeface="Canva Sans Bold"/>
              </a:rPr>
              <a:t>(local community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6E8"/>
        </a:solidFill>
        <a:effectLst/>
      </p:bgPr>
    </p:bg>
    <p:spTree>
      <p:nvGrpSpPr>
        <p:cNvPr id="1" name=""/>
        <p:cNvGrpSpPr/>
        <p:nvPr/>
      </p:nvGrpSpPr>
      <p:grpSpPr>
        <a:xfrm>
          <a:off x="0" y="0"/>
          <a:ext cx="0" cy="0"/>
          <a:chOff x="0" y="0"/>
          <a:chExt cx="0" cy="0"/>
        </a:xfrm>
      </p:grpSpPr>
      <p:grpSp>
        <p:nvGrpSpPr>
          <p:cNvPr id="2" name="Group 2"/>
          <p:cNvGrpSpPr/>
          <p:nvPr/>
        </p:nvGrpSpPr>
        <p:grpSpPr>
          <a:xfrm>
            <a:off x="255501" y="4382345"/>
            <a:ext cx="8906755" cy="3740490"/>
            <a:chOff x="0" y="0"/>
            <a:chExt cx="13916493" cy="5844385"/>
          </a:xfrm>
        </p:grpSpPr>
        <p:sp>
          <p:nvSpPr>
            <p:cNvPr id="3" name="Freeform 3"/>
            <p:cNvSpPr/>
            <p:nvPr/>
          </p:nvSpPr>
          <p:spPr>
            <a:xfrm>
              <a:off x="0" y="0"/>
              <a:ext cx="13916493" cy="5844385"/>
            </a:xfrm>
            <a:custGeom>
              <a:avLst/>
              <a:gdLst/>
              <a:ahLst/>
              <a:cxnLst/>
              <a:rect l="l" t="t" r="r" b="b"/>
              <a:pathLst>
                <a:path w="13916493" h="5844385">
                  <a:moveTo>
                    <a:pt x="0" y="0"/>
                  </a:moveTo>
                  <a:lnTo>
                    <a:pt x="0" y="5844385"/>
                  </a:lnTo>
                  <a:lnTo>
                    <a:pt x="13916493" y="5844385"/>
                  </a:lnTo>
                  <a:lnTo>
                    <a:pt x="13916493" y="0"/>
                  </a:lnTo>
                  <a:lnTo>
                    <a:pt x="0" y="0"/>
                  </a:lnTo>
                  <a:close/>
                  <a:moveTo>
                    <a:pt x="13855533" y="5783425"/>
                  </a:moveTo>
                  <a:lnTo>
                    <a:pt x="59690" y="5783425"/>
                  </a:lnTo>
                  <a:lnTo>
                    <a:pt x="59690" y="59690"/>
                  </a:lnTo>
                  <a:lnTo>
                    <a:pt x="13855533" y="59690"/>
                  </a:lnTo>
                  <a:lnTo>
                    <a:pt x="13855533" y="5783425"/>
                  </a:lnTo>
                  <a:close/>
                </a:path>
              </a:pathLst>
            </a:custGeom>
            <a:solidFill>
              <a:srgbClr val="1A1D1E"/>
            </a:solidFill>
          </p:spPr>
        </p:sp>
      </p:grpSp>
      <p:grpSp>
        <p:nvGrpSpPr>
          <p:cNvPr id="4" name="Group 4"/>
          <p:cNvGrpSpPr/>
          <p:nvPr/>
        </p:nvGrpSpPr>
        <p:grpSpPr>
          <a:xfrm>
            <a:off x="255501" y="655712"/>
            <a:ext cx="8906755" cy="3512587"/>
            <a:chOff x="0" y="0"/>
            <a:chExt cx="13916493" cy="5488294"/>
          </a:xfrm>
        </p:grpSpPr>
        <p:sp>
          <p:nvSpPr>
            <p:cNvPr id="5" name="Freeform 5"/>
            <p:cNvSpPr/>
            <p:nvPr/>
          </p:nvSpPr>
          <p:spPr>
            <a:xfrm>
              <a:off x="0" y="0"/>
              <a:ext cx="13916493" cy="5488294"/>
            </a:xfrm>
            <a:custGeom>
              <a:avLst/>
              <a:gdLst/>
              <a:ahLst/>
              <a:cxnLst/>
              <a:rect l="l" t="t" r="r" b="b"/>
              <a:pathLst>
                <a:path w="13916493" h="5488294">
                  <a:moveTo>
                    <a:pt x="0" y="0"/>
                  </a:moveTo>
                  <a:lnTo>
                    <a:pt x="0" y="5488294"/>
                  </a:lnTo>
                  <a:lnTo>
                    <a:pt x="13916493" y="5488294"/>
                  </a:lnTo>
                  <a:lnTo>
                    <a:pt x="13916493" y="0"/>
                  </a:lnTo>
                  <a:lnTo>
                    <a:pt x="0" y="0"/>
                  </a:lnTo>
                  <a:close/>
                  <a:moveTo>
                    <a:pt x="13855533" y="5427334"/>
                  </a:moveTo>
                  <a:lnTo>
                    <a:pt x="59690" y="5427334"/>
                  </a:lnTo>
                  <a:lnTo>
                    <a:pt x="59690" y="59690"/>
                  </a:lnTo>
                  <a:lnTo>
                    <a:pt x="13855533" y="59690"/>
                  </a:lnTo>
                  <a:lnTo>
                    <a:pt x="13855533" y="5427334"/>
                  </a:lnTo>
                  <a:close/>
                </a:path>
              </a:pathLst>
            </a:custGeom>
            <a:solidFill>
              <a:srgbClr val="1A1D1E"/>
            </a:solidFill>
          </p:spPr>
        </p:sp>
      </p:grpSp>
      <p:grpSp>
        <p:nvGrpSpPr>
          <p:cNvPr id="6" name="Group 6"/>
          <p:cNvGrpSpPr/>
          <p:nvPr/>
        </p:nvGrpSpPr>
        <p:grpSpPr>
          <a:xfrm>
            <a:off x="9370783" y="655712"/>
            <a:ext cx="8683840" cy="2492853"/>
            <a:chOff x="0" y="0"/>
            <a:chExt cx="13568196" cy="3894996"/>
          </a:xfrm>
        </p:grpSpPr>
        <p:sp>
          <p:nvSpPr>
            <p:cNvPr id="7" name="Freeform 7"/>
            <p:cNvSpPr/>
            <p:nvPr/>
          </p:nvSpPr>
          <p:spPr>
            <a:xfrm>
              <a:off x="0" y="0"/>
              <a:ext cx="13568197" cy="3894996"/>
            </a:xfrm>
            <a:custGeom>
              <a:avLst/>
              <a:gdLst/>
              <a:ahLst/>
              <a:cxnLst/>
              <a:rect l="l" t="t" r="r" b="b"/>
              <a:pathLst>
                <a:path w="13568197" h="3894996">
                  <a:moveTo>
                    <a:pt x="0" y="0"/>
                  </a:moveTo>
                  <a:lnTo>
                    <a:pt x="0" y="3894996"/>
                  </a:lnTo>
                  <a:lnTo>
                    <a:pt x="13568197" y="3894996"/>
                  </a:lnTo>
                  <a:lnTo>
                    <a:pt x="13568197" y="0"/>
                  </a:lnTo>
                  <a:lnTo>
                    <a:pt x="0" y="0"/>
                  </a:lnTo>
                  <a:close/>
                  <a:moveTo>
                    <a:pt x="13507236" y="3834036"/>
                  </a:moveTo>
                  <a:lnTo>
                    <a:pt x="59690" y="3834036"/>
                  </a:lnTo>
                  <a:lnTo>
                    <a:pt x="59690" y="59690"/>
                  </a:lnTo>
                  <a:lnTo>
                    <a:pt x="13507236" y="59690"/>
                  </a:lnTo>
                  <a:lnTo>
                    <a:pt x="13507236" y="3834036"/>
                  </a:lnTo>
                  <a:close/>
                </a:path>
              </a:pathLst>
            </a:custGeom>
            <a:solidFill>
              <a:srgbClr val="1A1D1E"/>
            </a:solidFill>
          </p:spPr>
        </p:sp>
      </p:grpSp>
      <p:grpSp>
        <p:nvGrpSpPr>
          <p:cNvPr id="8" name="Group 8"/>
          <p:cNvGrpSpPr/>
          <p:nvPr/>
        </p:nvGrpSpPr>
        <p:grpSpPr>
          <a:xfrm>
            <a:off x="9370783" y="5976423"/>
            <a:ext cx="8683840" cy="2146412"/>
            <a:chOff x="0" y="0"/>
            <a:chExt cx="13568196" cy="3353694"/>
          </a:xfrm>
        </p:grpSpPr>
        <p:sp>
          <p:nvSpPr>
            <p:cNvPr id="9" name="Freeform 9"/>
            <p:cNvSpPr/>
            <p:nvPr/>
          </p:nvSpPr>
          <p:spPr>
            <a:xfrm>
              <a:off x="0" y="0"/>
              <a:ext cx="13568197" cy="3353694"/>
            </a:xfrm>
            <a:custGeom>
              <a:avLst/>
              <a:gdLst/>
              <a:ahLst/>
              <a:cxnLst/>
              <a:rect l="l" t="t" r="r" b="b"/>
              <a:pathLst>
                <a:path w="13568197" h="3353694">
                  <a:moveTo>
                    <a:pt x="0" y="0"/>
                  </a:moveTo>
                  <a:lnTo>
                    <a:pt x="0" y="3353694"/>
                  </a:lnTo>
                  <a:lnTo>
                    <a:pt x="13568197" y="3353694"/>
                  </a:lnTo>
                  <a:lnTo>
                    <a:pt x="13568197" y="0"/>
                  </a:lnTo>
                  <a:lnTo>
                    <a:pt x="0" y="0"/>
                  </a:lnTo>
                  <a:close/>
                  <a:moveTo>
                    <a:pt x="13507236" y="3292734"/>
                  </a:moveTo>
                  <a:lnTo>
                    <a:pt x="59690" y="3292734"/>
                  </a:lnTo>
                  <a:lnTo>
                    <a:pt x="59690" y="59690"/>
                  </a:lnTo>
                  <a:lnTo>
                    <a:pt x="13507236" y="59690"/>
                  </a:lnTo>
                  <a:lnTo>
                    <a:pt x="13507236" y="3292734"/>
                  </a:lnTo>
                  <a:close/>
                </a:path>
              </a:pathLst>
            </a:custGeom>
            <a:solidFill>
              <a:srgbClr val="1A1D1E"/>
            </a:solidFill>
          </p:spPr>
        </p:sp>
      </p:grpSp>
      <p:grpSp>
        <p:nvGrpSpPr>
          <p:cNvPr id="10" name="Group 10"/>
          <p:cNvGrpSpPr/>
          <p:nvPr/>
        </p:nvGrpSpPr>
        <p:grpSpPr>
          <a:xfrm>
            <a:off x="9371806" y="3273188"/>
            <a:ext cx="8682818" cy="2492853"/>
            <a:chOff x="0" y="0"/>
            <a:chExt cx="13566598" cy="3894996"/>
          </a:xfrm>
        </p:grpSpPr>
        <p:sp>
          <p:nvSpPr>
            <p:cNvPr id="11" name="Freeform 11"/>
            <p:cNvSpPr/>
            <p:nvPr/>
          </p:nvSpPr>
          <p:spPr>
            <a:xfrm>
              <a:off x="0" y="0"/>
              <a:ext cx="13566598" cy="3894996"/>
            </a:xfrm>
            <a:custGeom>
              <a:avLst/>
              <a:gdLst/>
              <a:ahLst/>
              <a:cxnLst/>
              <a:rect l="l" t="t" r="r" b="b"/>
              <a:pathLst>
                <a:path w="13566598" h="3894996">
                  <a:moveTo>
                    <a:pt x="0" y="0"/>
                  </a:moveTo>
                  <a:lnTo>
                    <a:pt x="0" y="3894996"/>
                  </a:lnTo>
                  <a:lnTo>
                    <a:pt x="13566598" y="3894996"/>
                  </a:lnTo>
                  <a:lnTo>
                    <a:pt x="13566598" y="0"/>
                  </a:lnTo>
                  <a:lnTo>
                    <a:pt x="0" y="0"/>
                  </a:lnTo>
                  <a:close/>
                  <a:moveTo>
                    <a:pt x="13505638" y="3834036"/>
                  </a:moveTo>
                  <a:lnTo>
                    <a:pt x="59690" y="3834036"/>
                  </a:lnTo>
                  <a:lnTo>
                    <a:pt x="59690" y="59690"/>
                  </a:lnTo>
                  <a:lnTo>
                    <a:pt x="13505638" y="59690"/>
                  </a:lnTo>
                  <a:lnTo>
                    <a:pt x="13505638" y="3834036"/>
                  </a:lnTo>
                  <a:close/>
                </a:path>
              </a:pathLst>
            </a:custGeom>
            <a:solidFill>
              <a:srgbClr val="1A1D1E"/>
            </a:solidFill>
          </p:spPr>
        </p:sp>
      </p:grpSp>
      <p:grpSp>
        <p:nvGrpSpPr>
          <p:cNvPr id="12" name="Group 12"/>
          <p:cNvGrpSpPr/>
          <p:nvPr/>
        </p:nvGrpSpPr>
        <p:grpSpPr>
          <a:xfrm>
            <a:off x="9371806" y="680763"/>
            <a:ext cx="8682818" cy="2398351"/>
            <a:chOff x="0" y="0"/>
            <a:chExt cx="11577090" cy="3197801"/>
          </a:xfrm>
        </p:grpSpPr>
        <p:sp>
          <p:nvSpPr>
            <p:cNvPr id="13" name="TextBox 13"/>
            <p:cNvSpPr txBox="1"/>
            <p:nvPr/>
          </p:nvSpPr>
          <p:spPr>
            <a:xfrm>
              <a:off x="0" y="-38100"/>
              <a:ext cx="11577090" cy="647664"/>
            </a:xfrm>
            <a:prstGeom prst="rect">
              <a:avLst/>
            </a:prstGeom>
          </p:spPr>
          <p:txBody>
            <a:bodyPr lIns="0" tIns="0" rIns="0" bIns="0" rtlCol="0" anchor="t">
              <a:spAutoFit/>
            </a:bodyPr>
            <a:lstStyle/>
            <a:p>
              <a:pPr marL="647700" lvl="1" indent="-323850" algn="l">
                <a:lnSpc>
                  <a:spcPts val="3900"/>
                </a:lnSpc>
                <a:buFont typeface="Arial"/>
                <a:buChar char="•"/>
              </a:pPr>
              <a:r>
                <a:rPr lang="en-US" sz="3000" b="1">
                  <a:solidFill>
                    <a:srgbClr val="1A1D1E"/>
                  </a:solidFill>
                  <a:latin typeface="Aileron Bold"/>
                  <a:ea typeface="Aileron Bold"/>
                  <a:cs typeface="Aileron Bold"/>
                  <a:sym typeface="Aileron Bold"/>
                </a:rPr>
                <a:t>Motivation</a:t>
              </a:r>
            </a:p>
          </p:txBody>
        </p:sp>
        <p:sp>
          <p:nvSpPr>
            <p:cNvPr id="14" name="TextBox 14"/>
            <p:cNvSpPr txBox="1"/>
            <p:nvPr/>
          </p:nvSpPr>
          <p:spPr>
            <a:xfrm>
              <a:off x="0" y="898354"/>
              <a:ext cx="11577090" cy="2299448"/>
            </a:xfrm>
            <a:prstGeom prst="rect">
              <a:avLst/>
            </a:prstGeom>
          </p:spPr>
          <p:txBody>
            <a:bodyPr lIns="0" tIns="0" rIns="0" bIns="0" rtlCol="0" anchor="t">
              <a:spAutoFit/>
            </a:bodyPr>
            <a:lstStyle/>
            <a:p>
              <a:pPr marL="539749" lvl="1" indent="-269875" algn="l">
                <a:lnSpc>
                  <a:spcPts val="3499"/>
                </a:lnSpc>
                <a:buFont typeface="Arial"/>
                <a:buChar char="•"/>
              </a:pPr>
              <a:r>
                <a:rPr lang="en-US" sz="2499">
                  <a:solidFill>
                    <a:srgbClr val="1A1D1E"/>
                  </a:solidFill>
                  <a:latin typeface="Aileron"/>
                  <a:ea typeface="Aileron"/>
                  <a:cs typeface="Aileron"/>
                  <a:sym typeface="Aileron"/>
                </a:rPr>
                <a:t>Move out of daily routine and connected with nature.</a:t>
              </a:r>
            </a:p>
            <a:p>
              <a:pPr marL="539749" lvl="1" indent="-269875" algn="l">
                <a:lnSpc>
                  <a:spcPts val="3499"/>
                </a:lnSpc>
                <a:buFont typeface="Arial"/>
                <a:buChar char="•"/>
              </a:pPr>
              <a:r>
                <a:rPr lang="en-US" sz="2499">
                  <a:solidFill>
                    <a:srgbClr val="1A1D1E"/>
                  </a:solidFill>
                  <a:latin typeface="Aileron"/>
                  <a:ea typeface="Aileron"/>
                  <a:cs typeface="Aileron"/>
                  <a:sym typeface="Aileron"/>
                </a:rPr>
                <a:t>Learn about different-different cultures and it’s eco-system across the world.</a:t>
              </a:r>
            </a:p>
            <a:p>
              <a:pPr marL="539749" lvl="1" indent="-269875" algn="l">
                <a:lnSpc>
                  <a:spcPts val="3499"/>
                </a:lnSpc>
                <a:buFont typeface="Arial"/>
                <a:buChar char="•"/>
              </a:pPr>
              <a:r>
                <a:rPr lang="en-US" sz="2499">
                  <a:solidFill>
                    <a:srgbClr val="1A1D1E"/>
                  </a:solidFill>
                  <a:latin typeface="Aileron"/>
                  <a:ea typeface="Aileron"/>
                  <a:cs typeface="Aileron"/>
                  <a:sym typeface="Aileron"/>
                </a:rPr>
                <a:t> Contribution to conservation efforts through tourism.</a:t>
              </a:r>
            </a:p>
          </p:txBody>
        </p:sp>
      </p:grpSp>
      <p:grpSp>
        <p:nvGrpSpPr>
          <p:cNvPr id="15" name="Group 15"/>
          <p:cNvGrpSpPr/>
          <p:nvPr/>
        </p:nvGrpSpPr>
        <p:grpSpPr>
          <a:xfrm>
            <a:off x="255501" y="680763"/>
            <a:ext cx="8652692" cy="2836443"/>
            <a:chOff x="0" y="0"/>
            <a:chExt cx="11536923" cy="3781924"/>
          </a:xfrm>
        </p:grpSpPr>
        <p:sp>
          <p:nvSpPr>
            <p:cNvPr id="16" name="TextBox 16"/>
            <p:cNvSpPr txBox="1"/>
            <p:nvPr/>
          </p:nvSpPr>
          <p:spPr>
            <a:xfrm>
              <a:off x="0" y="-38100"/>
              <a:ext cx="11536923" cy="647664"/>
            </a:xfrm>
            <a:prstGeom prst="rect">
              <a:avLst/>
            </a:prstGeom>
          </p:spPr>
          <p:txBody>
            <a:bodyPr lIns="0" tIns="0" rIns="0" bIns="0" rtlCol="0" anchor="t">
              <a:spAutoFit/>
            </a:bodyPr>
            <a:lstStyle/>
            <a:p>
              <a:pPr marL="647700" lvl="1" indent="-323850" algn="l">
                <a:lnSpc>
                  <a:spcPts val="3900"/>
                </a:lnSpc>
                <a:buFont typeface="Arial"/>
                <a:buChar char="•"/>
              </a:pPr>
              <a:r>
                <a:rPr lang="en-US" sz="3000" b="1">
                  <a:solidFill>
                    <a:srgbClr val="1A1D1E"/>
                  </a:solidFill>
                  <a:latin typeface="Aileron Bold"/>
                  <a:ea typeface="Aileron Bold"/>
                  <a:cs typeface="Aileron Bold"/>
                  <a:sym typeface="Aileron Bold"/>
                </a:rPr>
                <a:t>Background</a:t>
              </a:r>
            </a:p>
          </p:txBody>
        </p:sp>
        <p:sp>
          <p:nvSpPr>
            <p:cNvPr id="17" name="TextBox 17"/>
            <p:cNvSpPr txBox="1"/>
            <p:nvPr/>
          </p:nvSpPr>
          <p:spPr>
            <a:xfrm>
              <a:off x="0" y="898354"/>
              <a:ext cx="11536923" cy="2883570"/>
            </a:xfrm>
            <a:prstGeom prst="rect">
              <a:avLst/>
            </a:prstGeom>
          </p:spPr>
          <p:txBody>
            <a:bodyPr lIns="0" tIns="0" rIns="0" bIns="0" rtlCol="0" anchor="t">
              <a:spAutoFit/>
            </a:bodyPr>
            <a:lstStyle/>
            <a:p>
              <a:pPr marL="539749" lvl="1" indent="-269875" algn="l">
                <a:lnSpc>
                  <a:spcPts val="3499"/>
                </a:lnSpc>
                <a:buFont typeface="Arial"/>
                <a:buChar char="•"/>
              </a:pPr>
              <a:r>
                <a:rPr lang="en-US" sz="2499">
                  <a:solidFill>
                    <a:srgbClr val="1A1D1E"/>
                  </a:solidFill>
                  <a:latin typeface="Aileron"/>
                  <a:ea typeface="Aileron"/>
                  <a:cs typeface="Aileron"/>
                  <a:sym typeface="Aileron"/>
                </a:rPr>
                <a:t>Urban Resident with a growing appreciation for nature. </a:t>
              </a:r>
            </a:p>
            <a:p>
              <a:pPr marL="539749" lvl="1" indent="-269875" algn="l">
                <a:lnSpc>
                  <a:spcPts val="3499"/>
                </a:lnSpc>
                <a:buFont typeface="Arial"/>
                <a:buChar char="•"/>
              </a:pPr>
              <a:r>
                <a:rPr lang="en-US" sz="2499">
                  <a:solidFill>
                    <a:srgbClr val="1A1D1E"/>
                  </a:solidFill>
                  <a:latin typeface="Aileron"/>
                  <a:ea typeface="Aileron"/>
                  <a:cs typeface="Aileron"/>
                  <a:sym typeface="Aileron"/>
                </a:rPr>
                <a:t>Enjoy travelling and exploring new cultures.</a:t>
              </a:r>
            </a:p>
            <a:p>
              <a:pPr marL="539749" lvl="1" indent="-269875" algn="l">
                <a:lnSpc>
                  <a:spcPts val="3499"/>
                </a:lnSpc>
                <a:buFont typeface="Arial"/>
                <a:buChar char="•"/>
              </a:pPr>
              <a:r>
                <a:rPr lang="en-US" sz="2499">
                  <a:solidFill>
                    <a:srgbClr val="1A1D1E"/>
                  </a:solidFill>
                  <a:latin typeface="Aileron"/>
                  <a:ea typeface="Aileron"/>
                  <a:cs typeface="Aileron"/>
                  <a:sym typeface="Aileron"/>
                </a:rPr>
                <a:t>Concerned about environmental </a:t>
              </a:r>
            </a:p>
            <a:p>
              <a:pPr marL="539749" lvl="1" indent="-269875" algn="l">
                <a:lnSpc>
                  <a:spcPts val="3499"/>
                </a:lnSpc>
                <a:buFont typeface="Arial"/>
                <a:buChar char="•"/>
              </a:pPr>
              <a:r>
                <a:rPr lang="en-US" sz="2499">
                  <a:solidFill>
                    <a:srgbClr val="1A1D1E"/>
                  </a:solidFill>
                  <a:latin typeface="Aileron"/>
                  <a:ea typeface="Aileron"/>
                  <a:cs typeface="Aileron"/>
                  <a:sym typeface="Aileron"/>
                </a:rPr>
                <a:t>Seeks environmental and want's to feel a Connection to the nature.</a:t>
              </a:r>
            </a:p>
          </p:txBody>
        </p:sp>
      </p:grpSp>
      <p:grpSp>
        <p:nvGrpSpPr>
          <p:cNvPr id="18" name="Group 18"/>
          <p:cNvGrpSpPr/>
          <p:nvPr/>
        </p:nvGrpSpPr>
        <p:grpSpPr>
          <a:xfrm>
            <a:off x="9371806" y="3273188"/>
            <a:ext cx="8682818" cy="2398351"/>
            <a:chOff x="0" y="0"/>
            <a:chExt cx="11577090" cy="3197801"/>
          </a:xfrm>
        </p:grpSpPr>
        <p:sp>
          <p:nvSpPr>
            <p:cNvPr id="19" name="TextBox 19"/>
            <p:cNvSpPr txBox="1"/>
            <p:nvPr/>
          </p:nvSpPr>
          <p:spPr>
            <a:xfrm>
              <a:off x="0" y="-38100"/>
              <a:ext cx="11577090" cy="647664"/>
            </a:xfrm>
            <a:prstGeom prst="rect">
              <a:avLst/>
            </a:prstGeom>
          </p:spPr>
          <p:txBody>
            <a:bodyPr lIns="0" tIns="0" rIns="0" bIns="0" rtlCol="0" anchor="t">
              <a:spAutoFit/>
            </a:bodyPr>
            <a:lstStyle/>
            <a:p>
              <a:pPr marL="0" lvl="0" indent="0" algn="l">
                <a:lnSpc>
                  <a:spcPts val="3900"/>
                </a:lnSpc>
                <a:spcBef>
                  <a:spcPct val="0"/>
                </a:spcBef>
              </a:pPr>
              <a:r>
                <a:rPr lang="en-US" sz="3000" b="1">
                  <a:solidFill>
                    <a:srgbClr val="1A1D1E"/>
                  </a:solidFill>
                  <a:latin typeface="Aileron Bold"/>
                  <a:ea typeface="Aileron Bold"/>
                  <a:cs typeface="Aileron Bold"/>
                  <a:sym typeface="Aileron Bold"/>
                </a:rPr>
                <a:t>Doubt/fears</a:t>
              </a:r>
            </a:p>
          </p:txBody>
        </p:sp>
        <p:sp>
          <p:nvSpPr>
            <p:cNvPr id="20" name="TextBox 20"/>
            <p:cNvSpPr txBox="1"/>
            <p:nvPr/>
          </p:nvSpPr>
          <p:spPr>
            <a:xfrm>
              <a:off x="0" y="898354"/>
              <a:ext cx="11577090" cy="2299448"/>
            </a:xfrm>
            <a:prstGeom prst="rect">
              <a:avLst/>
            </a:prstGeom>
          </p:spPr>
          <p:txBody>
            <a:bodyPr lIns="0" tIns="0" rIns="0" bIns="0" rtlCol="0" anchor="t">
              <a:spAutoFit/>
            </a:bodyPr>
            <a:lstStyle/>
            <a:p>
              <a:pPr marL="539749" lvl="1" indent="-269875" algn="l">
                <a:lnSpc>
                  <a:spcPts val="3499"/>
                </a:lnSpc>
                <a:buFont typeface="Arial"/>
                <a:buChar char="•"/>
              </a:pPr>
              <a:r>
                <a:rPr lang="en-US" sz="2499">
                  <a:solidFill>
                    <a:srgbClr val="1A1D1E"/>
                  </a:solidFill>
                  <a:latin typeface="Aileron"/>
                  <a:ea typeface="Aileron"/>
                  <a:cs typeface="Aileron"/>
                  <a:sym typeface="Aileron"/>
                </a:rPr>
                <a:t>Fear of getting robbed while travelling across the world.</a:t>
              </a:r>
            </a:p>
            <a:p>
              <a:pPr marL="539749" lvl="1" indent="-269875" algn="l">
                <a:lnSpc>
                  <a:spcPts val="3499"/>
                </a:lnSpc>
                <a:buFont typeface="Arial"/>
                <a:buChar char="•"/>
              </a:pPr>
              <a:r>
                <a:rPr lang="en-US" sz="2499">
                  <a:solidFill>
                    <a:srgbClr val="1A1D1E"/>
                  </a:solidFill>
                  <a:latin typeface="Aileron"/>
                  <a:ea typeface="Aileron"/>
                  <a:cs typeface="Aileron"/>
                  <a:sym typeface="Aileron"/>
                </a:rPr>
                <a:t>Safety in remote area on visiting. </a:t>
              </a:r>
            </a:p>
            <a:p>
              <a:pPr marL="539749" lvl="1" indent="-269875" algn="l">
                <a:lnSpc>
                  <a:spcPts val="3499"/>
                </a:lnSpc>
                <a:buFont typeface="Arial"/>
                <a:buChar char="•"/>
              </a:pPr>
              <a:r>
                <a:rPr lang="en-US" sz="2499">
                  <a:solidFill>
                    <a:srgbClr val="1A1D1E"/>
                  </a:solidFill>
                  <a:latin typeface="Aileron"/>
                  <a:ea typeface="Aileron"/>
                  <a:cs typeface="Aileron"/>
                  <a:sym typeface="Aileron"/>
                </a:rPr>
                <a:t> Worried about the ethical significance of wildlife tourism. Hesitation about spending money on  eco-tourism</a:t>
              </a:r>
            </a:p>
          </p:txBody>
        </p:sp>
      </p:grpSp>
      <p:grpSp>
        <p:nvGrpSpPr>
          <p:cNvPr id="21" name="Group 21"/>
          <p:cNvGrpSpPr/>
          <p:nvPr/>
        </p:nvGrpSpPr>
        <p:grpSpPr>
          <a:xfrm>
            <a:off x="255501" y="4596835"/>
            <a:ext cx="8652692" cy="3274535"/>
            <a:chOff x="0" y="0"/>
            <a:chExt cx="11536923" cy="4366046"/>
          </a:xfrm>
        </p:grpSpPr>
        <p:sp>
          <p:nvSpPr>
            <p:cNvPr id="22" name="TextBox 22"/>
            <p:cNvSpPr txBox="1"/>
            <p:nvPr/>
          </p:nvSpPr>
          <p:spPr>
            <a:xfrm>
              <a:off x="0" y="-38100"/>
              <a:ext cx="11536923" cy="647664"/>
            </a:xfrm>
            <a:prstGeom prst="rect">
              <a:avLst/>
            </a:prstGeom>
          </p:spPr>
          <p:txBody>
            <a:bodyPr lIns="0" tIns="0" rIns="0" bIns="0" rtlCol="0" anchor="t">
              <a:spAutoFit/>
            </a:bodyPr>
            <a:lstStyle/>
            <a:p>
              <a:pPr marL="647700" lvl="1" indent="-323850" algn="l">
                <a:lnSpc>
                  <a:spcPts val="3900"/>
                </a:lnSpc>
                <a:buFont typeface="Arial"/>
                <a:buChar char="•"/>
              </a:pPr>
              <a:r>
                <a:rPr lang="en-US" sz="3000" b="1">
                  <a:solidFill>
                    <a:srgbClr val="1A1D1E"/>
                  </a:solidFill>
                  <a:latin typeface="Aileron Bold"/>
                  <a:ea typeface="Aileron Bold"/>
                  <a:cs typeface="Aileron Bold"/>
                  <a:sym typeface="Aileron Bold"/>
                </a:rPr>
                <a:t>Challenges faced</a:t>
              </a:r>
            </a:p>
          </p:txBody>
        </p:sp>
        <p:sp>
          <p:nvSpPr>
            <p:cNvPr id="23" name="TextBox 23"/>
            <p:cNvSpPr txBox="1"/>
            <p:nvPr/>
          </p:nvSpPr>
          <p:spPr>
            <a:xfrm>
              <a:off x="0" y="898354"/>
              <a:ext cx="11536923" cy="3467693"/>
            </a:xfrm>
            <a:prstGeom prst="rect">
              <a:avLst/>
            </a:prstGeom>
          </p:spPr>
          <p:txBody>
            <a:bodyPr lIns="0" tIns="0" rIns="0" bIns="0" rtlCol="0" anchor="t">
              <a:spAutoFit/>
            </a:bodyPr>
            <a:lstStyle/>
            <a:p>
              <a:pPr marL="539749" lvl="1" indent="-269875" algn="l">
                <a:lnSpc>
                  <a:spcPts val="3499"/>
                </a:lnSpc>
                <a:buFont typeface="Arial"/>
                <a:buChar char="•"/>
              </a:pPr>
              <a:r>
                <a:rPr lang="en-US" sz="2499">
                  <a:solidFill>
                    <a:srgbClr val="1A1D1E"/>
                  </a:solidFill>
                  <a:latin typeface="Aileron"/>
                  <a:ea typeface="Aileron"/>
                  <a:cs typeface="Aileron"/>
                  <a:sym typeface="Aileron"/>
                </a:rPr>
                <a:t>Balancing the work life with the travelling.</a:t>
              </a:r>
            </a:p>
            <a:p>
              <a:pPr marL="539749" lvl="1" indent="-269875" algn="l">
                <a:lnSpc>
                  <a:spcPts val="3499"/>
                </a:lnSpc>
                <a:buFont typeface="Arial"/>
                <a:buChar char="•"/>
              </a:pPr>
              <a:r>
                <a:rPr lang="en-US" sz="2499">
                  <a:solidFill>
                    <a:srgbClr val="1A1D1E"/>
                  </a:solidFill>
                  <a:latin typeface="Aileron"/>
                  <a:ea typeface="Aileron"/>
                  <a:cs typeface="Aileron"/>
                  <a:sym typeface="Aileron"/>
                </a:rPr>
                <a:t>Concerns about the safety and comfort in unfamiliar places.</a:t>
              </a:r>
            </a:p>
            <a:p>
              <a:pPr marL="539749" lvl="1" indent="-269875" algn="l">
                <a:lnSpc>
                  <a:spcPts val="3499"/>
                </a:lnSpc>
                <a:buFont typeface="Arial"/>
                <a:buChar char="•"/>
              </a:pPr>
              <a:r>
                <a:rPr lang="en-US" sz="2499">
                  <a:solidFill>
                    <a:srgbClr val="1A1D1E"/>
                  </a:solidFill>
                  <a:latin typeface="Aileron"/>
                  <a:ea typeface="Aileron"/>
                  <a:cs typeface="Aileron"/>
                  <a:sym typeface="Aileron"/>
                </a:rPr>
                <a:t>Finding the perfect location for next travelling adventure.</a:t>
              </a:r>
            </a:p>
            <a:p>
              <a:pPr marL="539749" lvl="1" indent="-269875" algn="l">
                <a:lnSpc>
                  <a:spcPts val="3499"/>
                </a:lnSpc>
                <a:buFont typeface="Arial"/>
                <a:buChar char="•"/>
              </a:pPr>
              <a:r>
                <a:rPr lang="en-US" sz="2499">
                  <a:solidFill>
                    <a:srgbClr val="1A1D1E"/>
                  </a:solidFill>
                  <a:latin typeface="Aileron"/>
                  <a:ea typeface="Aileron"/>
                  <a:cs typeface="Aileron"/>
                  <a:sym typeface="Aileron"/>
                </a:rPr>
                <a:t>Uncertainty about the places of visit.</a:t>
              </a:r>
            </a:p>
            <a:p>
              <a:pPr marL="539749" lvl="1" indent="-269875" algn="l">
                <a:lnSpc>
                  <a:spcPts val="3499"/>
                </a:lnSpc>
                <a:buFont typeface="Arial"/>
                <a:buChar char="•"/>
              </a:pPr>
              <a:r>
                <a:rPr lang="en-US" sz="2499">
                  <a:solidFill>
                    <a:srgbClr val="1A1D1E"/>
                  </a:solidFill>
                  <a:latin typeface="Aileron"/>
                  <a:ea typeface="Aileron"/>
                  <a:cs typeface="Aileron"/>
                  <a:sym typeface="Aileron"/>
                </a:rPr>
                <a:t>Lack of funding for travelling.</a:t>
              </a:r>
            </a:p>
          </p:txBody>
        </p:sp>
      </p:grpSp>
      <p:grpSp>
        <p:nvGrpSpPr>
          <p:cNvPr id="24" name="Group 24"/>
          <p:cNvGrpSpPr/>
          <p:nvPr/>
        </p:nvGrpSpPr>
        <p:grpSpPr>
          <a:xfrm>
            <a:off x="9602436" y="6252590"/>
            <a:ext cx="8190548" cy="1704978"/>
            <a:chOff x="0" y="0"/>
            <a:chExt cx="10920730" cy="2273304"/>
          </a:xfrm>
        </p:grpSpPr>
        <p:sp>
          <p:nvSpPr>
            <p:cNvPr id="25" name="TextBox 25"/>
            <p:cNvSpPr txBox="1"/>
            <p:nvPr/>
          </p:nvSpPr>
          <p:spPr>
            <a:xfrm>
              <a:off x="0" y="-19050"/>
              <a:ext cx="10920730" cy="557709"/>
            </a:xfrm>
            <a:prstGeom prst="rect">
              <a:avLst/>
            </a:prstGeom>
          </p:spPr>
          <p:txBody>
            <a:bodyPr lIns="0" tIns="0" rIns="0" bIns="0" rtlCol="0" anchor="t">
              <a:spAutoFit/>
            </a:bodyPr>
            <a:lstStyle/>
            <a:p>
              <a:pPr marL="0" lvl="0" indent="0" algn="l">
                <a:lnSpc>
                  <a:spcPts val="3490"/>
                </a:lnSpc>
                <a:spcBef>
                  <a:spcPct val="0"/>
                </a:spcBef>
              </a:pPr>
              <a:r>
                <a:rPr lang="en-US" sz="2684" b="1">
                  <a:solidFill>
                    <a:srgbClr val="1A1D1E"/>
                  </a:solidFill>
                  <a:latin typeface="Aileron Bold"/>
                  <a:ea typeface="Aileron Bold"/>
                  <a:cs typeface="Aileron Bold"/>
                  <a:sym typeface="Aileron Bold"/>
                </a:rPr>
                <a:t>Aspiration</a:t>
              </a:r>
            </a:p>
          </p:txBody>
        </p:sp>
        <p:sp>
          <p:nvSpPr>
            <p:cNvPr id="26" name="TextBox 26"/>
            <p:cNvSpPr txBox="1"/>
            <p:nvPr/>
          </p:nvSpPr>
          <p:spPr>
            <a:xfrm>
              <a:off x="0" y="711923"/>
              <a:ext cx="10920730" cy="1561381"/>
            </a:xfrm>
            <a:prstGeom prst="rect">
              <a:avLst/>
            </a:prstGeom>
          </p:spPr>
          <p:txBody>
            <a:bodyPr lIns="0" tIns="0" rIns="0" bIns="0" rtlCol="0" anchor="t">
              <a:spAutoFit/>
            </a:bodyPr>
            <a:lstStyle/>
            <a:p>
              <a:pPr marL="490244" lvl="1" indent="-245122" algn="l">
                <a:lnSpc>
                  <a:spcPts val="3178"/>
                </a:lnSpc>
                <a:buFont typeface="Arial"/>
                <a:buChar char="•"/>
              </a:pPr>
              <a:r>
                <a:rPr lang="en-US" sz="2270">
                  <a:solidFill>
                    <a:srgbClr val="1A1D1E"/>
                  </a:solidFill>
                  <a:latin typeface="Aileron"/>
                  <a:ea typeface="Aileron"/>
                  <a:cs typeface="Aileron"/>
                  <a:sym typeface="Aileron"/>
                </a:rPr>
                <a:t>Experience of the vast and diverse ecosystem and wild-life.</a:t>
              </a:r>
            </a:p>
            <a:p>
              <a:pPr marL="490244" lvl="1" indent="-245122" algn="l">
                <a:lnSpc>
                  <a:spcPts val="3178"/>
                </a:lnSpc>
                <a:buFont typeface="Arial"/>
                <a:buChar char="•"/>
              </a:pPr>
              <a:r>
                <a:rPr lang="en-US" sz="2270">
                  <a:solidFill>
                    <a:srgbClr val="1A1D1E"/>
                  </a:solidFill>
                  <a:latin typeface="Aileron"/>
                  <a:ea typeface="Aileron"/>
                  <a:cs typeface="Aileron"/>
                  <a:sym typeface="Aileron"/>
                </a:rPr>
                <a:t> Capture real images of endangered species.</a:t>
              </a:r>
            </a:p>
            <a:p>
              <a:pPr marL="490244" lvl="1" indent="-245122" algn="l">
                <a:lnSpc>
                  <a:spcPts val="3178"/>
                </a:lnSpc>
                <a:buFont typeface="Arial"/>
                <a:buChar char="•"/>
              </a:pPr>
              <a:r>
                <a:rPr lang="en-US" sz="2270">
                  <a:solidFill>
                    <a:srgbClr val="1A1D1E"/>
                  </a:solidFill>
                  <a:latin typeface="Aileron"/>
                  <a:ea typeface="Aileron"/>
                  <a:cs typeface="Aileron"/>
                  <a:sym typeface="Aileron"/>
                </a:rPr>
                <a:t>Learning new things through travelling.</a:t>
              </a:r>
            </a:p>
          </p:txBody>
        </p:sp>
      </p:grpSp>
      <p:sp>
        <p:nvSpPr>
          <p:cNvPr id="27" name="TextBox 27"/>
          <p:cNvSpPr txBox="1"/>
          <p:nvPr/>
        </p:nvSpPr>
        <p:spPr>
          <a:xfrm>
            <a:off x="6253087" y="-92084"/>
            <a:ext cx="4301180" cy="747796"/>
          </a:xfrm>
          <a:prstGeom prst="rect">
            <a:avLst/>
          </a:prstGeom>
        </p:spPr>
        <p:txBody>
          <a:bodyPr lIns="0" tIns="0" rIns="0" bIns="0" rtlCol="0" anchor="t">
            <a:spAutoFit/>
          </a:bodyPr>
          <a:lstStyle/>
          <a:p>
            <a:pPr algn="ctr">
              <a:lnSpc>
                <a:spcPts val="6029"/>
              </a:lnSpc>
              <a:spcBef>
                <a:spcPct val="0"/>
              </a:spcBef>
            </a:pPr>
            <a:r>
              <a:rPr lang="en-US" sz="4306" b="1">
                <a:solidFill>
                  <a:srgbClr val="1A1D1E"/>
                </a:solidFill>
                <a:latin typeface="Aileron Bold"/>
                <a:ea typeface="Aileron Bold"/>
                <a:cs typeface="Aileron Bold"/>
                <a:sym typeface="Aileron Bold"/>
              </a:rPr>
              <a:t>Persona</a:t>
            </a:r>
          </a:p>
        </p:txBody>
      </p:sp>
      <p:grpSp>
        <p:nvGrpSpPr>
          <p:cNvPr id="28" name="Group 28"/>
          <p:cNvGrpSpPr/>
          <p:nvPr/>
        </p:nvGrpSpPr>
        <p:grpSpPr>
          <a:xfrm>
            <a:off x="255501" y="8246660"/>
            <a:ext cx="17799122" cy="1875558"/>
            <a:chOff x="0" y="0"/>
            <a:chExt cx="27810506" cy="2930493"/>
          </a:xfrm>
        </p:grpSpPr>
        <p:sp>
          <p:nvSpPr>
            <p:cNvPr id="29" name="Freeform 29"/>
            <p:cNvSpPr/>
            <p:nvPr/>
          </p:nvSpPr>
          <p:spPr>
            <a:xfrm>
              <a:off x="0" y="0"/>
              <a:ext cx="27810507" cy="2930493"/>
            </a:xfrm>
            <a:custGeom>
              <a:avLst/>
              <a:gdLst/>
              <a:ahLst/>
              <a:cxnLst/>
              <a:rect l="l" t="t" r="r" b="b"/>
              <a:pathLst>
                <a:path w="27810507" h="2930493">
                  <a:moveTo>
                    <a:pt x="0" y="0"/>
                  </a:moveTo>
                  <a:lnTo>
                    <a:pt x="0" y="2930493"/>
                  </a:lnTo>
                  <a:lnTo>
                    <a:pt x="27810507" y="2930493"/>
                  </a:lnTo>
                  <a:lnTo>
                    <a:pt x="27810507" y="0"/>
                  </a:lnTo>
                  <a:lnTo>
                    <a:pt x="0" y="0"/>
                  </a:lnTo>
                  <a:close/>
                  <a:moveTo>
                    <a:pt x="27749547" y="2869533"/>
                  </a:moveTo>
                  <a:lnTo>
                    <a:pt x="59690" y="2869533"/>
                  </a:lnTo>
                  <a:lnTo>
                    <a:pt x="59690" y="59690"/>
                  </a:lnTo>
                  <a:lnTo>
                    <a:pt x="27749547" y="59690"/>
                  </a:lnTo>
                  <a:lnTo>
                    <a:pt x="27749547" y="2869533"/>
                  </a:lnTo>
                  <a:close/>
                </a:path>
              </a:pathLst>
            </a:custGeom>
            <a:solidFill>
              <a:srgbClr val="1A1D1E"/>
            </a:solidFill>
          </p:spPr>
        </p:sp>
      </p:grpSp>
      <p:grpSp>
        <p:nvGrpSpPr>
          <p:cNvPr id="30" name="Group 30"/>
          <p:cNvGrpSpPr/>
          <p:nvPr/>
        </p:nvGrpSpPr>
        <p:grpSpPr>
          <a:xfrm>
            <a:off x="255501" y="8332385"/>
            <a:ext cx="17799122" cy="1745504"/>
            <a:chOff x="0" y="0"/>
            <a:chExt cx="23732163" cy="2327338"/>
          </a:xfrm>
        </p:grpSpPr>
        <p:sp>
          <p:nvSpPr>
            <p:cNvPr id="31" name="TextBox 31"/>
            <p:cNvSpPr txBox="1"/>
            <p:nvPr/>
          </p:nvSpPr>
          <p:spPr>
            <a:xfrm>
              <a:off x="0" y="-28575"/>
              <a:ext cx="23732163" cy="532318"/>
            </a:xfrm>
            <a:prstGeom prst="rect">
              <a:avLst/>
            </a:prstGeom>
          </p:spPr>
          <p:txBody>
            <a:bodyPr lIns="0" tIns="0" rIns="0" bIns="0" rtlCol="0" anchor="t">
              <a:spAutoFit/>
            </a:bodyPr>
            <a:lstStyle/>
            <a:p>
              <a:pPr marL="0" lvl="0" indent="0" algn="l">
                <a:lnSpc>
                  <a:spcPts val="3250"/>
                </a:lnSpc>
                <a:spcBef>
                  <a:spcPct val="0"/>
                </a:spcBef>
              </a:pPr>
              <a:r>
                <a:rPr lang="en-US" sz="2500" b="1">
                  <a:solidFill>
                    <a:srgbClr val="1A1D1E"/>
                  </a:solidFill>
                  <a:latin typeface="Aileron Bold"/>
                  <a:ea typeface="Aileron Bold"/>
                  <a:cs typeface="Aileron Bold"/>
                  <a:sym typeface="Aileron Bold"/>
                </a:rPr>
                <a:t>Construct a story while explaining the persona to your peers and document the insights </a:t>
              </a:r>
            </a:p>
          </p:txBody>
        </p:sp>
        <p:sp>
          <p:nvSpPr>
            <p:cNvPr id="32" name="TextBox 32"/>
            <p:cNvSpPr txBox="1"/>
            <p:nvPr/>
          </p:nvSpPr>
          <p:spPr>
            <a:xfrm>
              <a:off x="0" y="802057"/>
              <a:ext cx="23732163" cy="1525281"/>
            </a:xfrm>
            <a:prstGeom prst="rect">
              <a:avLst/>
            </a:prstGeom>
          </p:spPr>
          <p:txBody>
            <a:bodyPr lIns="0" tIns="0" rIns="0" bIns="0" rtlCol="0" anchor="t">
              <a:spAutoFit/>
            </a:bodyPr>
            <a:lstStyle/>
            <a:p>
              <a:pPr algn="l">
                <a:lnSpc>
                  <a:spcPts val="3080"/>
                </a:lnSpc>
              </a:pPr>
              <a:r>
                <a:rPr lang="en-US" sz="2200">
                  <a:solidFill>
                    <a:srgbClr val="1A1D1E"/>
                  </a:solidFill>
                  <a:latin typeface="Aileron"/>
                  <a:ea typeface="Aileron"/>
                  <a:cs typeface="Aileron"/>
                  <a:sym typeface="Aileron"/>
                </a:rPr>
                <a:t>Aryan, an eco-tourist, who is quiet close to nature and feels a connection with it. Aryan is concerned about environment and endangered animals, and want's to contribute for conservation of nature. He travels and tries to help the environment while learning about it, and sharing his knowledge with others. Understanding the importance of the nature, Aryan trios his best to protect environment as much as be can.</a:t>
              </a:r>
            </a:p>
          </p:txBody>
        </p:sp>
      </p:grpSp>
      <p:sp>
        <p:nvSpPr>
          <p:cNvPr id="33" name="TextBox 33"/>
          <p:cNvSpPr txBox="1"/>
          <p:nvPr/>
        </p:nvSpPr>
        <p:spPr>
          <a:xfrm>
            <a:off x="9602436" y="25824"/>
            <a:ext cx="2822699" cy="629888"/>
          </a:xfrm>
          <a:prstGeom prst="rect">
            <a:avLst/>
          </a:prstGeom>
        </p:spPr>
        <p:txBody>
          <a:bodyPr lIns="0" tIns="0" rIns="0" bIns="0" rtlCol="0" anchor="t">
            <a:spAutoFit/>
          </a:bodyPr>
          <a:lstStyle/>
          <a:p>
            <a:pPr algn="ctr">
              <a:lnSpc>
                <a:spcPts val="5180"/>
              </a:lnSpc>
            </a:pPr>
            <a:r>
              <a:rPr lang="en-US" sz="3700" b="1">
                <a:solidFill>
                  <a:srgbClr val="1A1D1E"/>
                </a:solidFill>
                <a:latin typeface="Canva Sans Bold"/>
                <a:ea typeface="Canva Sans Bold"/>
                <a:cs typeface="Canva Sans Bold"/>
                <a:sym typeface="Canva Sans Bold"/>
              </a:rPr>
              <a:t>(eco tourist)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53969"/>
        </a:solidFill>
        <a:effectLst/>
      </p:bgPr>
    </p:bg>
    <p:spTree>
      <p:nvGrpSpPr>
        <p:cNvPr id="1" name=""/>
        <p:cNvGrpSpPr/>
        <p:nvPr/>
      </p:nvGrpSpPr>
      <p:grpSpPr>
        <a:xfrm>
          <a:off x="0" y="0"/>
          <a:ext cx="0" cy="0"/>
          <a:chOff x="0" y="0"/>
          <a:chExt cx="0" cy="0"/>
        </a:xfrm>
      </p:grpSpPr>
      <p:grpSp>
        <p:nvGrpSpPr>
          <p:cNvPr id="2" name="Group 2"/>
          <p:cNvGrpSpPr/>
          <p:nvPr/>
        </p:nvGrpSpPr>
        <p:grpSpPr>
          <a:xfrm>
            <a:off x="0" y="3773114"/>
            <a:ext cx="18288000" cy="6513886"/>
            <a:chOff x="0" y="0"/>
            <a:chExt cx="4816593" cy="1715591"/>
          </a:xfrm>
        </p:grpSpPr>
        <p:sp>
          <p:nvSpPr>
            <p:cNvPr id="3" name="Freeform 3"/>
            <p:cNvSpPr/>
            <p:nvPr/>
          </p:nvSpPr>
          <p:spPr>
            <a:xfrm>
              <a:off x="0" y="0"/>
              <a:ext cx="4816592" cy="1715591"/>
            </a:xfrm>
            <a:custGeom>
              <a:avLst/>
              <a:gdLst/>
              <a:ahLst/>
              <a:cxnLst/>
              <a:rect l="l" t="t" r="r" b="b"/>
              <a:pathLst>
                <a:path w="4816592" h="1715591">
                  <a:moveTo>
                    <a:pt x="0" y="0"/>
                  </a:moveTo>
                  <a:lnTo>
                    <a:pt x="4816592" y="0"/>
                  </a:lnTo>
                  <a:lnTo>
                    <a:pt x="4816592" y="1715591"/>
                  </a:lnTo>
                  <a:lnTo>
                    <a:pt x="0" y="1715591"/>
                  </a:lnTo>
                  <a:close/>
                </a:path>
              </a:pathLst>
            </a:custGeom>
            <a:solidFill>
              <a:srgbClr val="FFFFFF"/>
            </a:solidFill>
          </p:spPr>
        </p:sp>
        <p:sp>
          <p:nvSpPr>
            <p:cNvPr id="4" name="TextBox 4"/>
            <p:cNvSpPr txBox="1"/>
            <p:nvPr/>
          </p:nvSpPr>
          <p:spPr>
            <a:xfrm>
              <a:off x="0" y="-95250"/>
              <a:ext cx="4816593" cy="1810841"/>
            </a:xfrm>
            <a:prstGeom prst="rect">
              <a:avLst/>
            </a:prstGeom>
          </p:spPr>
          <p:txBody>
            <a:bodyPr lIns="50800" tIns="50800" rIns="50800" bIns="50800" rtlCol="0" anchor="ctr"/>
            <a:lstStyle/>
            <a:p>
              <a:pPr algn="l">
                <a:lnSpc>
                  <a:spcPts val="6999"/>
                </a:lnSpc>
              </a:pPr>
              <a:r>
                <a:rPr lang="en-US" sz="4999">
                  <a:solidFill>
                    <a:srgbClr val="000000"/>
                  </a:solidFill>
                  <a:latin typeface="Helios"/>
                  <a:ea typeface="Helios"/>
                  <a:cs typeface="Helios"/>
                  <a:sym typeface="Helios"/>
                </a:rPr>
                <a:t>   Group leader :             Ayush Deore</a:t>
              </a:r>
            </a:p>
            <a:p>
              <a:pPr algn="l">
                <a:lnSpc>
                  <a:spcPts val="6999"/>
                </a:lnSpc>
              </a:pPr>
              <a:r>
                <a:rPr lang="en-US" sz="4999">
                  <a:solidFill>
                    <a:srgbClr val="000000"/>
                  </a:solidFill>
                  <a:latin typeface="Helios"/>
                  <a:ea typeface="Helios"/>
                  <a:cs typeface="Helios"/>
                  <a:sym typeface="Helios"/>
                </a:rPr>
                <a:t>   Group members :        Vedant Admane</a:t>
              </a:r>
            </a:p>
            <a:p>
              <a:pPr algn="l">
                <a:lnSpc>
                  <a:spcPts val="6999"/>
                </a:lnSpc>
              </a:pPr>
              <a:r>
                <a:rPr lang="en-US" sz="4999">
                  <a:solidFill>
                    <a:srgbClr val="000000"/>
                  </a:solidFill>
                  <a:latin typeface="Helios"/>
                  <a:ea typeface="Helios"/>
                  <a:cs typeface="Helios"/>
                  <a:sym typeface="Helios"/>
                </a:rPr>
                <a:t>                                       Sarthak Patil</a:t>
              </a:r>
            </a:p>
            <a:p>
              <a:pPr algn="l">
                <a:lnSpc>
                  <a:spcPts val="6999"/>
                </a:lnSpc>
              </a:pPr>
              <a:r>
                <a:rPr lang="en-US" sz="4999">
                  <a:solidFill>
                    <a:srgbClr val="000000"/>
                  </a:solidFill>
                  <a:latin typeface="Helios"/>
                  <a:ea typeface="Helios"/>
                  <a:cs typeface="Helios"/>
                  <a:sym typeface="Helios"/>
                </a:rPr>
                <a:t>                                       Smruti Gorde</a:t>
              </a:r>
            </a:p>
            <a:p>
              <a:pPr algn="ctr">
                <a:lnSpc>
                  <a:spcPts val="7000"/>
                </a:lnSpc>
              </a:pPr>
              <a:r>
                <a:rPr lang="en-US" sz="5000">
                  <a:solidFill>
                    <a:srgbClr val="000000"/>
                  </a:solidFill>
                  <a:latin typeface="Helios"/>
                  <a:ea typeface="Helios"/>
                  <a:cs typeface="Helios"/>
                  <a:sym typeface="Helios"/>
                </a:rPr>
                <a:t>  Vedanti Vahadne</a:t>
              </a:r>
            </a:p>
            <a:p>
              <a:pPr algn="ctr">
                <a:lnSpc>
                  <a:spcPts val="7000"/>
                </a:lnSpc>
              </a:pPr>
              <a:r>
                <a:rPr lang="en-US" sz="5000">
                  <a:solidFill>
                    <a:srgbClr val="000000"/>
                  </a:solidFill>
                  <a:latin typeface="Helios"/>
                  <a:ea typeface="Helios"/>
                  <a:cs typeface="Helios"/>
                  <a:sym typeface="Helios"/>
                </a:rPr>
                <a:t>       Sanskruti Madhawai</a:t>
              </a:r>
            </a:p>
            <a:p>
              <a:pPr algn="ctr">
                <a:lnSpc>
                  <a:spcPts val="7000"/>
                </a:lnSpc>
              </a:pPr>
              <a:endParaRPr lang="en-US" sz="5000">
                <a:solidFill>
                  <a:srgbClr val="000000"/>
                </a:solidFill>
                <a:latin typeface="Helios"/>
                <a:ea typeface="Helios"/>
                <a:cs typeface="Helios"/>
                <a:sym typeface="Helios"/>
              </a:endParaRPr>
            </a:p>
          </p:txBody>
        </p:sp>
      </p:grpSp>
      <p:sp>
        <p:nvSpPr>
          <p:cNvPr id="5" name="Freeform 5"/>
          <p:cNvSpPr/>
          <p:nvPr/>
        </p:nvSpPr>
        <p:spPr>
          <a:xfrm>
            <a:off x="8333203" y="-1109791"/>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8333203" y="9678747"/>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0" y="0"/>
            <a:ext cx="18288000" cy="3773114"/>
          </a:xfrm>
          <a:custGeom>
            <a:avLst/>
            <a:gdLst/>
            <a:ahLst/>
            <a:cxnLst/>
            <a:rect l="l" t="t" r="r" b="b"/>
            <a:pathLst>
              <a:path w="18288000" h="3773114">
                <a:moveTo>
                  <a:pt x="0" y="0"/>
                </a:moveTo>
                <a:lnTo>
                  <a:pt x="18288000" y="0"/>
                </a:lnTo>
                <a:lnTo>
                  <a:pt x="18288000" y="3773114"/>
                </a:lnTo>
                <a:lnTo>
                  <a:pt x="0" y="3773114"/>
                </a:lnTo>
                <a:lnTo>
                  <a:pt x="0" y="0"/>
                </a:lnTo>
                <a:close/>
              </a:path>
            </a:pathLst>
          </a:custGeom>
          <a:blipFill>
            <a:blip r:embed="rId6">
              <a:alphaModFix amt="65000"/>
            </a:blip>
            <a:stretch>
              <a:fillRect l="-3382" t="-187606" r="-2355" b="-224895"/>
            </a:stretch>
          </a:blipFill>
        </p:spPr>
      </p:sp>
      <p:sp>
        <p:nvSpPr>
          <p:cNvPr id="8" name="TextBox 8"/>
          <p:cNvSpPr txBox="1"/>
          <p:nvPr/>
        </p:nvSpPr>
        <p:spPr>
          <a:xfrm>
            <a:off x="4639504" y="1391494"/>
            <a:ext cx="9008992" cy="1139767"/>
          </a:xfrm>
          <a:prstGeom prst="rect">
            <a:avLst/>
          </a:prstGeom>
        </p:spPr>
        <p:txBody>
          <a:bodyPr lIns="0" tIns="0" rIns="0" bIns="0" rtlCol="0" anchor="t">
            <a:spAutoFit/>
          </a:bodyPr>
          <a:lstStyle/>
          <a:p>
            <a:pPr algn="ctr">
              <a:lnSpc>
                <a:spcPts val="9099"/>
              </a:lnSpc>
            </a:pPr>
            <a:r>
              <a:rPr lang="en-US" sz="6999" b="1">
                <a:solidFill>
                  <a:srgbClr val="FFFFFF"/>
                </a:solidFill>
                <a:latin typeface="Klein Bold"/>
                <a:ea typeface="Klein Bold"/>
                <a:cs typeface="Klein Bold"/>
                <a:sym typeface="Klein Bold"/>
              </a:rPr>
              <a:t>GROUP MEMBERS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DC5DB"/>
        </a:solidFill>
        <a:effectLst/>
      </p:bgPr>
    </p:bg>
    <p:spTree>
      <p:nvGrpSpPr>
        <p:cNvPr id="1" name=""/>
        <p:cNvGrpSpPr/>
        <p:nvPr/>
      </p:nvGrpSpPr>
      <p:grpSpPr>
        <a:xfrm>
          <a:off x="0" y="0"/>
          <a:ext cx="0" cy="0"/>
          <a:chOff x="0" y="0"/>
          <a:chExt cx="0" cy="0"/>
        </a:xfrm>
      </p:grpSpPr>
      <p:grpSp>
        <p:nvGrpSpPr>
          <p:cNvPr id="2" name="Group 2"/>
          <p:cNvGrpSpPr/>
          <p:nvPr/>
        </p:nvGrpSpPr>
        <p:grpSpPr>
          <a:xfrm>
            <a:off x="4278802" y="1028700"/>
            <a:ext cx="9730396" cy="7863277"/>
            <a:chOff x="0" y="0"/>
            <a:chExt cx="4010240" cy="3240734"/>
          </a:xfrm>
        </p:grpSpPr>
        <p:sp>
          <p:nvSpPr>
            <p:cNvPr id="3" name="Freeform 3"/>
            <p:cNvSpPr/>
            <p:nvPr/>
          </p:nvSpPr>
          <p:spPr>
            <a:xfrm>
              <a:off x="0" y="0"/>
              <a:ext cx="4025429" cy="3244972"/>
            </a:xfrm>
            <a:custGeom>
              <a:avLst/>
              <a:gdLst/>
              <a:ahLst/>
              <a:cxnLst/>
              <a:rect l="l" t="t" r="r" b="b"/>
              <a:pathLst>
                <a:path w="4025429" h="3244972">
                  <a:moveTo>
                    <a:pt x="2276927" y="0"/>
                  </a:moveTo>
                  <a:cubicBezTo>
                    <a:pt x="2320914" y="0"/>
                    <a:pt x="2365164" y="0"/>
                    <a:pt x="2409064" y="0"/>
                  </a:cubicBezTo>
                  <a:cubicBezTo>
                    <a:pt x="2759064" y="54127"/>
                    <a:pt x="2977798" y="234302"/>
                    <a:pt x="3077427" y="529124"/>
                  </a:cubicBezTo>
                  <a:cubicBezTo>
                    <a:pt x="3660935" y="489807"/>
                    <a:pt x="4025429" y="1047274"/>
                    <a:pt x="3826633" y="1594403"/>
                  </a:cubicBezTo>
                  <a:cubicBezTo>
                    <a:pt x="3912609" y="1709371"/>
                    <a:pt x="3984336" y="1837975"/>
                    <a:pt x="4010240" y="2010582"/>
                  </a:cubicBezTo>
                  <a:cubicBezTo>
                    <a:pt x="4010240" y="2060027"/>
                    <a:pt x="4010240" y="2109355"/>
                    <a:pt x="4010240" y="2158792"/>
                  </a:cubicBezTo>
                  <a:cubicBezTo>
                    <a:pt x="3933043" y="2598096"/>
                    <a:pt x="3600864" y="2894948"/>
                    <a:pt x="3055515" y="2815033"/>
                  </a:cubicBezTo>
                  <a:cubicBezTo>
                    <a:pt x="2915200" y="3040596"/>
                    <a:pt x="2665525" y="3244972"/>
                    <a:pt x="2277008" y="3238350"/>
                  </a:cubicBezTo>
                  <a:cubicBezTo>
                    <a:pt x="2076189" y="3223543"/>
                    <a:pt x="1936482" y="3137771"/>
                    <a:pt x="1814163" y="3033567"/>
                  </a:cubicBezTo>
                  <a:cubicBezTo>
                    <a:pt x="1685328" y="3120186"/>
                    <a:pt x="1545797" y="3188165"/>
                    <a:pt x="1344195" y="3188913"/>
                  </a:cubicBezTo>
                  <a:cubicBezTo>
                    <a:pt x="877785" y="3190194"/>
                    <a:pt x="565775" y="2856483"/>
                    <a:pt x="558212" y="2398745"/>
                  </a:cubicBezTo>
                  <a:cubicBezTo>
                    <a:pt x="258372" y="2291662"/>
                    <a:pt x="55291" y="2091778"/>
                    <a:pt x="0" y="1749750"/>
                  </a:cubicBezTo>
                  <a:cubicBezTo>
                    <a:pt x="0" y="1700313"/>
                    <a:pt x="0" y="1650768"/>
                    <a:pt x="0" y="1601540"/>
                  </a:cubicBezTo>
                  <a:cubicBezTo>
                    <a:pt x="61029" y="1262613"/>
                    <a:pt x="253069" y="1049720"/>
                    <a:pt x="572817" y="959473"/>
                  </a:cubicBezTo>
                  <a:cubicBezTo>
                    <a:pt x="553604" y="387733"/>
                    <a:pt x="1193190" y="30473"/>
                    <a:pt x="1718626" y="282356"/>
                  </a:cubicBezTo>
                  <a:cubicBezTo>
                    <a:pt x="1843727" y="157800"/>
                    <a:pt x="2020722" y="21949"/>
                    <a:pt x="2276927" y="0"/>
                  </a:cubicBezTo>
                  <a:close/>
                </a:path>
              </a:pathLst>
            </a:custGeom>
            <a:solidFill>
              <a:srgbClr val="FFFFFF"/>
            </a:solidFill>
            <a:ln w="19050" cap="sq">
              <a:solidFill>
                <a:srgbClr val="000000"/>
              </a:solidFill>
              <a:prstDash val="solid"/>
              <a:miter/>
            </a:ln>
          </p:spPr>
        </p:sp>
        <p:sp>
          <p:nvSpPr>
            <p:cNvPr id="4" name="TextBox 4"/>
            <p:cNvSpPr txBox="1"/>
            <p:nvPr/>
          </p:nvSpPr>
          <p:spPr>
            <a:xfrm>
              <a:off x="187980" y="749672"/>
              <a:ext cx="3634280" cy="2028100"/>
            </a:xfrm>
            <a:prstGeom prst="rect">
              <a:avLst/>
            </a:prstGeom>
          </p:spPr>
          <p:txBody>
            <a:bodyPr lIns="0" tIns="0" rIns="0" bIns="0" rtlCol="0" anchor="ctr"/>
            <a:lstStyle/>
            <a:p>
              <a:pPr algn="ctr">
                <a:lnSpc>
                  <a:spcPts val="10751"/>
                </a:lnSpc>
              </a:pPr>
              <a:r>
                <a:rPr lang="en-US" sz="10751" spc="-215">
                  <a:solidFill>
                    <a:srgbClr val="000000"/>
                  </a:solidFill>
                  <a:latin typeface="Tropika"/>
                  <a:ea typeface="Tropika"/>
                  <a:cs typeface="Tropika"/>
                  <a:sym typeface="Tropika"/>
                </a:rPr>
                <a:t>Mind mapping</a:t>
              </a:r>
            </a:p>
          </p:txBody>
        </p:sp>
      </p:grpSp>
      <p:sp>
        <p:nvSpPr>
          <p:cNvPr id="5" name="Freeform 5"/>
          <p:cNvSpPr/>
          <p:nvPr/>
        </p:nvSpPr>
        <p:spPr>
          <a:xfrm rot="-7544542">
            <a:off x="4489846" y="6741203"/>
            <a:ext cx="493796" cy="1626273"/>
          </a:xfrm>
          <a:custGeom>
            <a:avLst/>
            <a:gdLst/>
            <a:ahLst/>
            <a:cxnLst/>
            <a:rect l="l" t="t" r="r" b="b"/>
            <a:pathLst>
              <a:path w="493796" h="1626273">
                <a:moveTo>
                  <a:pt x="0" y="0"/>
                </a:moveTo>
                <a:lnTo>
                  <a:pt x="493796" y="0"/>
                </a:lnTo>
                <a:lnTo>
                  <a:pt x="493796" y="1626273"/>
                </a:lnTo>
                <a:lnTo>
                  <a:pt x="0" y="16262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3757588" y="2158910"/>
            <a:ext cx="2174125" cy="723391"/>
          </a:xfrm>
          <a:custGeom>
            <a:avLst/>
            <a:gdLst/>
            <a:ahLst/>
            <a:cxnLst/>
            <a:rect l="l" t="t" r="r" b="b"/>
            <a:pathLst>
              <a:path w="2174125" h="723391">
                <a:moveTo>
                  <a:pt x="0" y="0"/>
                </a:moveTo>
                <a:lnTo>
                  <a:pt x="2174124" y="0"/>
                </a:lnTo>
                <a:lnTo>
                  <a:pt x="2174124" y="723391"/>
                </a:lnTo>
                <a:lnTo>
                  <a:pt x="0" y="7233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1028700" y="1028700"/>
            <a:ext cx="4618196" cy="946664"/>
            <a:chOff x="0" y="0"/>
            <a:chExt cx="1982578" cy="406400"/>
          </a:xfrm>
        </p:grpSpPr>
        <p:sp>
          <p:nvSpPr>
            <p:cNvPr id="8" name="Freeform 8"/>
            <p:cNvSpPr/>
            <p:nvPr/>
          </p:nvSpPr>
          <p:spPr>
            <a:xfrm>
              <a:off x="0" y="0"/>
              <a:ext cx="1982578" cy="406400"/>
            </a:xfrm>
            <a:custGeom>
              <a:avLst/>
              <a:gdLst/>
              <a:ahLst/>
              <a:cxnLst/>
              <a:rect l="l" t="t" r="r" b="b"/>
              <a:pathLst>
                <a:path w="1982578" h="406400">
                  <a:moveTo>
                    <a:pt x="1779378" y="0"/>
                  </a:moveTo>
                  <a:cubicBezTo>
                    <a:pt x="1891602" y="0"/>
                    <a:pt x="1982578" y="90976"/>
                    <a:pt x="1982578" y="203200"/>
                  </a:cubicBezTo>
                  <a:cubicBezTo>
                    <a:pt x="1982578" y="315424"/>
                    <a:pt x="1891602" y="406400"/>
                    <a:pt x="1779378" y="406400"/>
                  </a:cubicBezTo>
                  <a:lnTo>
                    <a:pt x="203200" y="406400"/>
                  </a:lnTo>
                  <a:cubicBezTo>
                    <a:pt x="90976" y="406400"/>
                    <a:pt x="0" y="315424"/>
                    <a:pt x="0" y="203200"/>
                  </a:cubicBezTo>
                  <a:cubicBezTo>
                    <a:pt x="0" y="90976"/>
                    <a:pt x="90976" y="0"/>
                    <a:pt x="203200" y="0"/>
                  </a:cubicBezTo>
                  <a:close/>
                </a:path>
              </a:pathLst>
            </a:custGeom>
            <a:solidFill>
              <a:srgbClr val="3C7DF6"/>
            </a:solidFill>
            <a:ln w="19050" cap="sq">
              <a:solidFill>
                <a:srgbClr val="000000"/>
              </a:solidFill>
              <a:prstDash val="solid"/>
              <a:miter/>
            </a:ln>
          </p:spPr>
        </p:sp>
        <p:sp>
          <p:nvSpPr>
            <p:cNvPr id="9" name="TextBox 9"/>
            <p:cNvSpPr txBox="1"/>
            <p:nvPr/>
          </p:nvSpPr>
          <p:spPr>
            <a:xfrm>
              <a:off x="0" y="38100"/>
              <a:ext cx="1982578" cy="368300"/>
            </a:xfrm>
            <a:prstGeom prst="rect">
              <a:avLst/>
            </a:prstGeom>
          </p:spPr>
          <p:txBody>
            <a:bodyPr lIns="50800" tIns="50800" rIns="50800" bIns="50800" rtlCol="0" anchor="ctr"/>
            <a:lstStyle/>
            <a:p>
              <a:pPr marL="0" lvl="0" indent="0" algn="ctr">
                <a:lnSpc>
                  <a:spcPts val="2400"/>
                </a:lnSpc>
                <a:spcBef>
                  <a:spcPct val="0"/>
                </a:spcBef>
              </a:pPr>
              <a:r>
                <a:rPr lang="en-US" sz="2400" spc="-48">
                  <a:solidFill>
                    <a:srgbClr val="000000"/>
                  </a:solidFill>
                  <a:latin typeface="Rosario"/>
                  <a:ea typeface="Rosario"/>
                  <a:cs typeface="Rosario"/>
                  <a:sym typeface="Rosario"/>
                </a:rPr>
                <a:t>Mind mapping</a:t>
              </a:r>
            </a:p>
          </p:txBody>
        </p:sp>
      </p:grpSp>
      <p:sp>
        <p:nvSpPr>
          <p:cNvPr id="10" name="Freeform 10"/>
          <p:cNvSpPr/>
          <p:nvPr/>
        </p:nvSpPr>
        <p:spPr>
          <a:xfrm rot="2494432" flipH="1" flipV="1">
            <a:off x="2982048" y="2303976"/>
            <a:ext cx="2129097" cy="1156649"/>
          </a:xfrm>
          <a:custGeom>
            <a:avLst/>
            <a:gdLst/>
            <a:ahLst/>
            <a:cxnLst/>
            <a:rect l="l" t="t" r="r" b="b"/>
            <a:pathLst>
              <a:path w="2129097" h="1156649">
                <a:moveTo>
                  <a:pt x="2129098" y="1156650"/>
                </a:moveTo>
                <a:lnTo>
                  <a:pt x="0" y="1156650"/>
                </a:lnTo>
                <a:lnTo>
                  <a:pt x="0" y="0"/>
                </a:lnTo>
                <a:lnTo>
                  <a:pt x="2129098" y="0"/>
                </a:lnTo>
                <a:lnTo>
                  <a:pt x="2129098" y="1156650"/>
                </a:lnTo>
                <a:close/>
              </a:path>
            </a:pathLst>
          </a:custGeom>
          <a:blipFill>
            <a:blip r:embed="rId6">
              <a:extLst>
                <a:ext uri="{96DAC541-7B7A-43D3-8B79-37D633B846F1}">
                  <asvg:svgBlip xmlns:asvg="http://schemas.microsoft.com/office/drawing/2016/SVG/main" r:embed="rId7"/>
                </a:ext>
              </a:extLst>
            </a:blip>
            <a:stretch>
              <a:fillRect l="-21706" t="-1831"/>
            </a:stretch>
          </a:blipFill>
        </p:spPr>
      </p:sp>
      <p:sp>
        <p:nvSpPr>
          <p:cNvPr id="11" name="Freeform 11"/>
          <p:cNvSpPr/>
          <p:nvPr/>
        </p:nvSpPr>
        <p:spPr>
          <a:xfrm rot="1017390">
            <a:off x="11789276" y="-782387"/>
            <a:ext cx="596702" cy="2025839"/>
          </a:xfrm>
          <a:custGeom>
            <a:avLst/>
            <a:gdLst/>
            <a:ahLst/>
            <a:cxnLst/>
            <a:rect l="l" t="t" r="r" b="b"/>
            <a:pathLst>
              <a:path w="596702" h="2025839">
                <a:moveTo>
                  <a:pt x="0" y="0"/>
                </a:moveTo>
                <a:lnTo>
                  <a:pt x="596702" y="0"/>
                </a:lnTo>
                <a:lnTo>
                  <a:pt x="596702" y="2025839"/>
                </a:lnTo>
                <a:lnTo>
                  <a:pt x="0" y="202583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2" name="Group 12"/>
          <p:cNvGrpSpPr/>
          <p:nvPr/>
        </p:nvGrpSpPr>
        <p:grpSpPr>
          <a:xfrm>
            <a:off x="12641104" y="1028700"/>
            <a:ext cx="4618196" cy="946664"/>
            <a:chOff x="0" y="0"/>
            <a:chExt cx="1982578" cy="406400"/>
          </a:xfrm>
        </p:grpSpPr>
        <p:sp>
          <p:nvSpPr>
            <p:cNvPr id="13" name="Freeform 13"/>
            <p:cNvSpPr/>
            <p:nvPr/>
          </p:nvSpPr>
          <p:spPr>
            <a:xfrm>
              <a:off x="0" y="0"/>
              <a:ext cx="1982578" cy="406400"/>
            </a:xfrm>
            <a:custGeom>
              <a:avLst/>
              <a:gdLst/>
              <a:ahLst/>
              <a:cxnLst/>
              <a:rect l="l" t="t" r="r" b="b"/>
              <a:pathLst>
                <a:path w="1982578" h="406400">
                  <a:moveTo>
                    <a:pt x="1779378" y="0"/>
                  </a:moveTo>
                  <a:cubicBezTo>
                    <a:pt x="1891602" y="0"/>
                    <a:pt x="1982578" y="90976"/>
                    <a:pt x="1982578" y="203200"/>
                  </a:cubicBezTo>
                  <a:cubicBezTo>
                    <a:pt x="1982578" y="315424"/>
                    <a:pt x="1891602" y="406400"/>
                    <a:pt x="1779378" y="406400"/>
                  </a:cubicBezTo>
                  <a:lnTo>
                    <a:pt x="203200" y="406400"/>
                  </a:lnTo>
                  <a:cubicBezTo>
                    <a:pt x="90976" y="406400"/>
                    <a:pt x="0" y="315424"/>
                    <a:pt x="0" y="203200"/>
                  </a:cubicBezTo>
                  <a:cubicBezTo>
                    <a:pt x="0" y="90976"/>
                    <a:pt x="90976" y="0"/>
                    <a:pt x="203200" y="0"/>
                  </a:cubicBezTo>
                  <a:lnTo>
                    <a:pt x="1779378" y="0"/>
                  </a:lnTo>
                  <a:close/>
                </a:path>
              </a:pathLst>
            </a:custGeom>
            <a:solidFill>
              <a:srgbClr val="F9DA4A"/>
            </a:solidFill>
            <a:ln w="19050" cap="rnd">
              <a:solidFill>
                <a:srgbClr val="000000"/>
              </a:solidFill>
              <a:prstDash val="solid"/>
              <a:round/>
            </a:ln>
          </p:spPr>
        </p:sp>
        <p:sp>
          <p:nvSpPr>
            <p:cNvPr id="14" name="TextBox 14"/>
            <p:cNvSpPr txBox="1"/>
            <p:nvPr/>
          </p:nvSpPr>
          <p:spPr>
            <a:xfrm>
              <a:off x="0" y="-47625"/>
              <a:ext cx="1982578" cy="454025"/>
            </a:xfrm>
            <a:prstGeom prst="rect">
              <a:avLst/>
            </a:prstGeom>
          </p:spPr>
          <p:txBody>
            <a:bodyPr lIns="50800" tIns="50800" rIns="50800" bIns="50800" rtlCol="0" anchor="ctr"/>
            <a:lstStyle/>
            <a:p>
              <a:pPr marL="0" lvl="0" indent="0" algn="ctr">
                <a:lnSpc>
                  <a:spcPts val="3359"/>
                </a:lnSpc>
                <a:spcBef>
                  <a:spcPct val="0"/>
                </a:spcBef>
              </a:pPr>
              <a:r>
                <a:rPr lang="en-US" sz="2400" u="none" spc="-48">
                  <a:solidFill>
                    <a:srgbClr val="000000"/>
                  </a:solidFill>
                  <a:latin typeface="Rosario"/>
                  <a:ea typeface="Rosario"/>
                  <a:cs typeface="Rosario"/>
                  <a:sym typeface="Rosario"/>
                </a:rPr>
                <a:t>September 11, 2024</a:t>
              </a:r>
            </a:p>
          </p:txBody>
        </p:sp>
      </p:grpSp>
      <p:grpSp>
        <p:nvGrpSpPr>
          <p:cNvPr id="15" name="Group 15"/>
          <p:cNvGrpSpPr/>
          <p:nvPr/>
        </p:nvGrpSpPr>
        <p:grpSpPr>
          <a:xfrm>
            <a:off x="14539676" y="6656815"/>
            <a:ext cx="2939581" cy="2939581"/>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9BBC"/>
            </a:solidFill>
            <a:ln w="19050" cap="sq">
              <a:solidFill>
                <a:srgbClr val="000000"/>
              </a:solidFill>
              <a:prstDash val="solid"/>
              <a:miter/>
            </a:ln>
          </p:spPr>
        </p:sp>
        <p:sp>
          <p:nvSpPr>
            <p:cNvPr id="17" name="TextBox 17"/>
            <p:cNvSpPr txBox="1"/>
            <p:nvPr/>
          </p:nvSpPr>
          <p:spPr>
            <a:xfrm>
              <a:off x="76200" y="19050"/>
              <a:ext cx="660400" cy="717550"/>
            </a:xfrm>
            <a:prstGeom prst="rect">
              <a:avLst/>
            </a:prstGeom>
          </p:spPr>
          <p:txBody>
            <a:bodyPr lIns="50800" tIns="50800" rIns="50800" bIns="50800" rtlCol="0" anchor="ctr"/>
            <a:lstStyle/>
            <a:p>
              <a:pPr marL="0" lvl="0" indent="0" algn="ctr">
                <a:lnSpc>
                  <a:spcPts val="4059"/>
                </a:lnSpc>
              </a:pPr>
              <a:r>
                <a:rPr lang="en-US" sz="2899" b="1" spc="-57">
                  <a:solidFill>
                    <a:srgbClr val="000000"/>
                  </a:solidFill>
                  <a:latin typeface="Rosario Bold"/>
                  <a:ea typeface="Rosario Bold"/>
                  <a:cs typeface="Rosario Bold"/>
                  <a:sym typeface="Rosario Bold"/>
                </a:rPr>
                <a:t>categorization</a:t>
              </a:r>
            </a:p>
          </p:txBody>
        </p:sp>
      </p:grpSp>
      <p:grpSp>
        <p:nvGrpSpPr>
          <p:cNvPr id="18" name="Group 18"/>
          <p:cNvGrpSpPr/>
          <p:nvPr/>
        </p:nvGrpSpPr>
        <p:grpSpPr>
          <a:xfrm>
            <a:off x="992957" y="6547138"/>
            <a:ext cx="2939581" cy="2939581"/>
            <a:chOff x="0" y="0"/>
            <a:chExt cx="812800" cy="812800"/>
          </a:xfrm>
        </p:grpSpPr>
        <p:sp>
          <p:nvSpPr>
            <p:cNvPr id="19" name="Freeform 19"/>
            <p:cNvSpPr/>
            <p:nvPr/>
          </p:nvSpPr>
          <p:spPr>
            <a:xfrm>
              <a:off x="0" y="0"/>
              <a:ext cx="812800" cy="812800"/>
            </a:xfrm>
            <a:custGeom>
              <a:avLst/>
              <a:gdLst/>
              <a:ahLst/>
              <a:cxnLst/>
              <a:rect l="l" t="t" r="r" b="b"/>
              <a:pathLst>
                <a:path w="812800" h="812800">
                  <a:moveTo>
                    <a:pt x="65842" y="0"/>
                  </a:moveTo>
                  <a:lnTo>
                    <a:pt x="746958" y="0"/>
                  </a:lnTo>
                  <a:cubicBezTo>
                    <a:pt x="764420" y="0"/>
                    <a:pt x="781168" y="6937"/>
                    <a:pt x="793515" y="19285"/>
                  </a:cubicBezTo>
                  <a:cubicBezTo>
                    <a:pt x="805863" y="31632"/>
                    <a:pt x="812800" y="48380"/>
                    <a:pt x="812800" y="65842"/>
                  </a:cubicBezTo>
                  <a:lnTo>
                    <a:pt x="812800" y="746958"/>
                  </a:lnTo>
                  <a:cubicBezTo>
                    <a:pt x="812800" y="764420"/>
                    <a:pt x="805863" y="781168"/>
                    <a:pt x="793515" y="793515"/>
                  </a:cubicBezTo>
                  <a:cubicBezTo>
                    <a:pt x="781168" y="805863"/>
                    <a:pt x="764420" y="812800"/>
                    <a:pt x="746958" y="812800"/>
                  </a:cubicBezTo>
                  <a:lnTo>
                    <a:pt x="65842" y="812800"/>
                  </a:lnTo>
                  <a:cubicBezTo>
                    <a:pt x="48380" y="812800"/>
                    <a:pt x="31632" y="805863"/>
                    <a:pt x="19285" y="793515"/>
                  </a:cubicBezTo>
                  <a:cubicBezTo>
                    <a:pt x="6937" y="781168"/>
                    <a:pt x="0" y="764420"/>
                    <a:pt x="0" y="746958"/>
                  </a:cubicBezTo>
                  <a:lnTo>
                    <a:pt x="0" y="65842"/>
                  </a:lnTo>
                  <a:cubicBezTo>
                    <a:pt x="0" y="48380"/>
                    <a:pt x="6937" y="31632"/>
                    <a:pt x="19285" y="19285"/>
                  </a:cubicBezTo>
                  <a:cubicBezTo>
                    <a:pt x="31632" y="6937"/>
                    <a:pt x="48380" y="0"/>
                    <a:pt x="65842" y="0"/>
                  </a:cubicBezTo>
                  <a:close/>
                </a:path>
              </a:pathLst>
            </a:custGeom>
            <a:solidFill>
              <a:srgbClr val="F9DA4A"/>
            </a:solidFill>
            <a:ln w="19050" cap="rnd">
              <a:solidFill>
                <a:srgbClr val="000000"/>
              </a:solidFill>
              <a:prstDash val="solid"/>
              <a:round/>
            </a:ln>
          </p:spPr>
        </p:sp>
        <p:sp>
          <p:nvSpPr>
            <p:cNvPr id="20" name="TextBox 20"/>
            <p:cNvSpPr txBox="1"/>
            <p:nvPr/>
          </p:nvSpPr>
          <p:spPr>
            <a:xfrm>
              <a:off x="0" y="-47625"/>
              <a:ext cx="812800" cy="860425"/>
            </a:xfrm>
            <a:prstGeom prst="rect">
              <a:avLst/>
            </a:prstGeom>
          </p:spPr>
          <p:txBody>
            <a:bodyPr lIns="50800" tIns="50800" rIns="50800" bIns="50800" rtlCol="0" anchor="ctr"/>
            <a:lstStyle/>
            <a:p>
              <a:pPr marL="0" lvl="0" indent="0" algn="ctr">
                <a:lnSpc>
                  <a:spcPts val="4199"/>
                </a:lnSpc>
              </a:pPr>
              <a:r>
                <a:rPr lang="en-US" sz="2999" b="1" spc="-59">
                  <a:solidFill>
                    <a:srgbClr val="000000"/>
                  </a:solidFill>
                  <a:latin typeface="Rosario Bold"/>
                  <a:ea typeface="Rosario Bold"/>
                  <a:cs typeface="Rosario Bold"/>
                  <a:sym typeface="Rosario Bold"/>
                </a:rPr>
                <a:t>key words</a:t>
              </a:r>
            </a:p>
          </p:txBody>
        </p:sp>
      </p:grpSp>
      <p:sp>
        <p:nvSpPr>
          <p:cNvPr id="21" name="Freeform 21"/>
          <p:cNvSpPr/>
          <p:nvPr/>
        </p:nvSpPr>
        <p:spPr>
          <a:xfrm rot="-862322">
            <a:off x="-593054" y="3469010"/>
            <a:ext cx="2320335" cy="2320335"/>
          </a:xfrm>
          <a:custGeom>
            <a:avLst/>
            <a:gdLst/>
            <a:ahLst/>
            <a:cxnLst/>
            <a:rect l="l" t="t" r="r" b="b"/>
            <a:pathLst>
              <a:path w="2320335" h="2320335">
                <a:moveTo>
                  <a:pt x="0" y="0"/>
                </a:moveTo>
                <a:lnTo>
                  <a:pt x="2320336" y="0"/>
                </a:lnTo>
                <a:lnTo>
                  <a:pt x="2320336" y="2320335"/>
                </a:lnTo>
                <a:lnTo>
                  <a:pt x="0" y="232033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2" name="Freeform 22"/>
          <p:cNvSpPr/>
          <p:nvPr/>
        </p:nvSpPr>
        <p:spPr>
          <a:xfrm rot="-680282">
            <a:off x="7239245" y="-849681"/>
            <a:ext cx="2160427" cy="2160427"/>
          </a:xfrm>
          <a:custGeom>
            <a:avLst/>
            <a:gdLst/>
            <a:ahLst/>
            <a:cxnLst/>
            <a:rect l="l" t="t" r="r" b="b"/>
            <a:pathLst>
              <a:path w="2160427" h="2160427">
                <a:moveTo>
                  <a:pt x="0" y="0"/>
                </a:moveTo>
                <a:lnTo>
                  <a:pt x="2160427" y="0"/>
                </a:lnTo>
                <a:lnTo>
                  <a:pt x="2160427" y="2160427"/>
                </a:lnTo>
                <a:lnTo>
                  <a:pt x="0" y="216042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3" name="Freeform 23"/>
          <p:cNvSpPr/>
          <p:nvPr/>
        </p:nvSpPr>
        <p:spPr>
          <a:xfrm rot="-690478">
            <a:off x="16256949" y="3753914"/>
            <a:ext cx="2954992" cy="1901941"/>
          </a:xfrm>
          <a:custGeom>
            <a:avLst/>
            <a:gdLst/>
            <a:ahLst/>
            <a:cxnLst/>
            <a:rect l="l" t="t" r="r" b="b"/>
            <a:pathLst>
              <a:path w="2954992" h="1901941">
                <a:moveTo>
                  <a:pt x="0" y="0"/>
                </a:moveTo>
                <a:lnTo>
                  <a:pt x="2954993" y="0"/>
                </a:lnTo>
                <a:lnTo>
                  <a:pt x="2954993" y="1901941"/>
                </a:lnTo>
                <a:lnTo>
                  <a:pt x="0" y="190194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4" name="Freeform 24"/>
          <p:cNvSpPr/>
          <p:nvPr/>
        </p:nvSpPr>
        <p:spPr>
          <a:xfrm>
            <a:off x="1814482" y="5546077"/>
            <a:ext cx="1296529" cy="1332881"/>
          </a:xfrm>
          <a:custGeom>
            <a:avLst/>
            <a:gdLst/>
            <a:ahLst/>
            <a:cxnLst/>
            <a:rect l="l" t="t" r="r" b="b"/>
            <a:pathLst>
              <a:path w="1296529" h="1332881">
                <a:moveTo>
                  <a:pt x="0" y="0"/>
                </a:moveTo>
                <a:lnTo>
                  <a:pt x="1296530" y="0"/>
                </a:lnTo>
                <a:lnTo>
                  <a:pt x="1296530" y="1332881"/>
                </a:lnTo>
                <a:lnTo>
                  <a:pt x="0" y="133288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25" name="Freeform 25"/>
          <p:cNvSpPr/>
          <p:nvPr/>
        </p:nvSpPr>
        <p:spPr>
          <a:xfrm rot="6731555">
            <a:off x="9076066" y="8540297"/>
            <a:ext cx="320082" cy="2983812"/>
          </a:xfrm>
          <a:custGeom>
            <a:avLst/>
            <a:gdLst/>
            <a:ahLst/>
            <a:cxnLst/>
            <a:rect l="l" t="t" r="r" b="b"/>
            <a:pathLst>
              <a:path w="320082" h="2983812">
                <a:moveTo>
                  <a:pt x="0" y="0"/>
                </a:moveTo>
                <a:lnTo>
                  <a:pt x="320081" y="0"/>
                </a:lnTo>
                <a:lnTo>
                  <a:pt x="320081" y="2983812"/>
                </a:lnTo>
                <a:lnTo>
                  <a:pt x="0" y="2983812"/>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grpSp>
        <p:nvGrpSpPr>
          <p:cNvPr id="26" name="Group 26"/>
          <p:cNvGrpSpPr/>
          <p:nvPr/>
        </p:nvGrpSpPr>
        <p:grpSpPr>
          <a:xfrm>
            <a:off x="14481090" y="5931504"/>
            <a:ext cx="1450622" cy="1450622"/>
            <a:chOff x="0" y="0"/>
            <a:chExt cx="1934163" cy="1934163"/>
          </a:xfrm>
        </p:grpSpPr>
        <p:grpSp>
          <p:nvGrpSpPr>
            <p:cNvPr id="27" name="Group 27"/>
            <p:cNvGrpSpPr/>
            <p:nvPr/>
          </p:nvGrpSpPr>
          <p:grpSpPr>
            <a:xfrm>
              <a:off x="0" y="0"/>
              <a:ext cx="1934163" cy="1934163"/>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id="29" name="TextBox 29"/>
              <p:cNvSpPr txBox="1"/>
              <p:nvPr/>
            </p:nvSpPr>
            <p:spPr>
              <a:xfrm>
                <a:off x="76200" y="28575"/>
                <a:ext cx="660400" cy="708025"/>
              </a:xfrm>
              <a:prstGeom prst="rect">
                <a:avLst/>
              </a:prstGeom>
            </p:spPr>
            <p:txBody>
              <a:bodyPr lIns="50800" tIns="50800" rIns="50800" bIns="50800" rtlCol="0" anchor="ctr"/>
              <a:lstStyle/>
              <a:p>
                <a:pPr marL="0" lvl="0" indent="0" algn="ctr">
                  <a:lnSpc>
                    <a:spcPts val="3359"/>
                  </a:lnSpc>
                </a:pPr>
                <a:endParaRPr/>
              </a:p>
            </p:txBody>
          </p:sp>
        </p:grpSp>
        <p:sp>
          <p:nvSpPr>
            <p:cNvPr id="30" name="Freeform 30"/>
            <p:cNvSpPr/>
            <p:nvPr/>
          </p:nvSpPr>
          <p:spPr>
            <a:xfrm>
              <a:off x="532138" y="532138"/>
              <a:ext cx="869887" cy="869887"/>
            </a:xfrm>
            <a:custGeom>
              <a:avLst/>
              <a:gdLst/>
              <a:ahLst/>
              <a:cxnLst/>
              <a:rect l="l" t="t" r="r" b="b"/>
              <a:pathLst>
                <a:path w="869887" h="869887">
                  <a:moveTo>
                    <a:pt x="0" y="0"/>
                  </a:moveTo>
                  <a:lnTo>
                    <a:pt x="869887" y="0"/>
                  </a:lnTo>
                  <a:lnTo>
                    <a:pt x="869887" y="869887"/>
                  </a:lnTo>
                  <a:lnTo>
                    <a:pt x="0" y="869887"/>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grpSp>
      <p:sp>
        <p:nvSpPr>
          <p:cNvPr id="31" name="Freeform 31"/>
          <p:cNvSpPr/>
          <p:nvPr/>
        </p:nvSpPr>
        <p:spPr>
          <a:xfrm flipV="1">
            <a:off x="12344819" y="7385904"/>
            <a:ext cx="1863167" cy="1687636"/>
          </a:xfrm>
          <a:custGeom>
            <a:avLst/>
            <a:gdLst/>
            <a:ahLst/>
            <a:cxnLst/>
            <a:rect l="l" t="t" r="r" b="b"/>
            <a:pathLst>
              <a:path w="1863167" h="1687636">
                <a:moveTo>
                  <a:pt x="0" y="1687636"/>
                </a:moveTo>
                <a:lnTo>
                  <a:pt x="1863167" y="1687636"/>
                </a:lnTo>
                <a:lnTo>
                  <a:pt x="1863167" y="0"/>
                </a:lnTo>
                <a:lnTo>
                  <a:pt x="0" y="0"/>
                </a:lnTo>
                <a:lnTo>
                  <a:pt x="0" y="1687636"/>
                </a:lnTo>
                <a:close/>
              </a:path>
            </a:pathLst>
          </a:custGeom>
          <a:blipFill>
            <a:blip r:embed="rId22">
              <a:extLst>
                <a:ext uri="{96DAC541-7B7A-43D3-8B79-37D633B846F1}">
                  <asvg:svgBlip xmlns:asvg="http://schemas.microsoft.com/office/drawing/2016/SVG/main" r:embed="rId23"/>
                </a:ext>
              </a:extLst>
            </a:blip>
            <a:stretch>
              <a:fillRect l="-64961"/>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C7DF6"/>
        </a:solidFill>
        <a:effectLst/>
      </p:bgPr>
    </p:bg>
    <p:spTree>
      <p:nvGrpSpPr>
        <p:cNvPr id="1" name=""/>
        <p:cNvGrpSpPr/>
        <p:nvPr/>
      </p:nvGrpSpPr>
      <p:grpSpPr>
        <a:xfrm>
          <a:off x="0" y="0"/>
          <a:ext cx="0" cy="0"/>
          <a:chOff x="0" y="0"/>
          <a:chExt cx="0" cy="0"/>
        </a:xfrm>
      </p:grpSpPr>
      <p:grpSp>
        <p:nvGrpSpPr>
          <p:cNvPr id="2" name="Group 2"/>
          <p:cNvGrpSpPr/>
          <p:nvPr/>
        </p:nvGrpSpPr>
        <p:grpSpPr>
          <a:xfrm>
            <a:off x="-399432" y="2495421"/>
            <a:ext cx="7621513" cy="5902146"/>
            <a:chOff x="0" y="0"/>
            <a:chExt cx="4010240" cy="3105554"/>
          </a:xfrm>
        </p:grpSpPr>
        <p:sp>
          <p:nvSpPr>
            <p:cNvPr id="3" name="Freeform 3"/>
            <p:cNvSpPr/>
            <p:nvPr/>
          </p:nvSpPr>
          <p:spPr>
            <a:xfrm>
              <a:off x="0" y="0"/>
              <a:ext cx="4025429" cy="3109792"/>
            </a:xfrm>
            <a:custGeom>
              <a:avLst/>
              <a:gdLst/>
              <a:ahLst/>
              <a:cxnLst/>
              <a:rect l="l" t="t" r="r" b="b"/>
              <a:pathLst>
                <a:path w="4025429" h="3109792">
                  <a:moveTo>
                    <a:pt x="2276927" y="0"/>
                  </a:moveTo>
                  <a:cubicBezTo>
                    <a:pt x="2320914" y="0"/>
                    <a:pt x="2365164" y="0"/>
                    <a:pt x="2409064" y="0"/>
                  </a:cubicBezTo>
                  <a:cubicBezTo>
                    <a:pt x="2759064" y="51869"/>
                    <a:pt x="2977798" y="224529"/>
                    <a:pt x="3077427" y="507053"/>
                  </a:cubicBezTo>
                  <a:cubicBezTo>
                    <a:pt x="3660935" y="469376"/>
                    <a:pt x="4025429" y="1003589"/>
                    <a:pt x="3826633" y="1527895"/>
                  </a:cubicBezTo>
                  <a:cubicBezTo>
                    <a:pt x="3912609" y="1638069"/>
                    <a:pt x="3984336" y="1761307"/>
                    <a:pt x="4010240" y="1926715"/>
                  </a:cubicBezTo>
                  <a:cubicBezTo>
                    <a:pt x="4010240" y="1974097"/>
                    <a:pt x="4010240" y="2021368"/>
                    <a:pt x="4010240" y="2068743"/>
                  </a:cubicBezTo>
                  <a:cubicBezTo>
                    <a:pt x="3933043" y="2489722"/>
                    <a:pt x="3600864" y="2774191"/>
                    <a:pt x="3055515" y="2697610"/>
                  </a:cubicBezTo>
                  <a:cubicBezTo>
                    <a:pt x="2915200" y="2913764"/>
                    <a:pt x="2665525" y="3109792"/>
                    <a:pt x="2277008" y="3103269"/>
                  </a:cubicBezTo>
                  <a:cubicBezTo>
                    <a:pt x="2076189" y="3089079"/>
                    <a:pt x="1936482" y="3006886"/>
                    <a:pt x="1814163" y="2907028"/>
                  </a:cubicBezTo>
                  <a:cubicBezTo>
                    <a:pt x="1685328" y="2990035"/>
                    <a:pt x="1545797" y="3055177"/>
                    <a:pt x="1344195" y="3055894"/>
                  </a:cubicBezTo>
                  <a:cubicBezTo>
                    <a:pt x="877785" y="3057122"/>
                    <a:pt x="565775" y="2737331"/>
                    <a:pt x="558212" y="2298686"/>
                  </a:cubicBezTo>
                  <a:cubicBezTo>
                    <a:pt x="258372" y="2196070"/>
                    <a:pt x="55291" y="2004524"/>
                    <a:pt x="0" y="1676762"/>
                  </a:cubicBezTo>
                  <a:cubicBezTo>
                    <a:pt x="0" y="1629388"/>
                    <a:pt x="0" y="1581910"/>
                    <a:pt x="0" y="1534735"/>
                  </a:cubicBezTo>
                  <a:cubicBezTo>
                    <a:pt x="61029" y="1209946"/>
                    <a:pt x="253069" y="1005933"/>
                    <a:pt x="572817" y="919451"/>
                  </a:cubicBezTo>
                  <a:cubicBezTo>
                    <a:pt x="553604" y="371560"/>
                    <a:pt x="1193190" y="29202"/>
                    <a:pt x="1718626" y="270578"/>
                  </a:cubicBezTo>
                  <a:cubicBezTo>
                    <a:pt x="1843727" y="151218"/>
                    <a:pt x="2020722" y="21034"/>
                    <a:pt x="2276927" y="0"/>
                  </a:cubicBezTo>
                  <a:close/>
                </a:path>
              </a:pathLst>
            </a:custGeom>
            <a:solidFill>
              <a:srgbClr val="FFFFFF"/>
            </a:solidFill>
            <a:ln w="19050" cap="sq">
              <a:solidFill>
                <a:srgbClr val="000000"/>
              </a:solidFill>
              <a:prstDash val="solid"/>
              <a:miter/>
            </a:ln>
          </p:spPr>
        </p:sp>
        <p:sp>
          <p:nvSpPr>
            <p:cNvPr id="4" name="TextBox 4"/>
            <p:cNvSpPr txBox="1"/>
            <p:nvPr/>
          </p:nvSpPr>
          <p:spPr>
            <a:xfrm>
              <a:off x="187980" y="727142"/>
              <a:ext cx="3634280" cy="1934761"/>
            </a:xfrm>
            <a:prstGeom prst="rect">
              <a:avLst/>
            </a:prstGeom>
          </p:spPr>
          <p:txBody>
            <a:bodyPr lIns="50800" tIns="50800" rIns="50800" bIns="50800" rtlCol="0" anchor="ctr"/>
            <a:lstStyle/>
            <a:p>
              <a:pPr algn="ctr">
                <a:lnSpc>
                  <a:spcPts val="10751"/>
                </a:lnSpc>
              </a:pPr>
              <a:r>
                <a:rPr lang="en-US" sz="10751" spc="-215">
                  <a:solidFill>
                    <a:srgbClr val="000000"/>
                  </a:solidFill>
                  <a:latin typeface="Tropika"/>
                  <a:ea typeface="Tropika"/>
                  <a:cs typeface="Tropika"/>
                  <a:sym typeface="Tropika"/>
                </a:rPr>
                <a:t>What is Mind Mapping</a:t>
              </a:r>
            </a:p>
          </p:txBody>
        </p:sp>
      </p:grpSp>
      <p:grpSp>
        <p:nvGrpSpPr>
          <p:cNvPr id="5" name="Group 5"/>
          <p:cNvGrpSpPr/>
          <p:nvPr/>
        </p:nvGrpSpPr>
        <p:grpSpPr>
          <a:xfrm>
            <a:off x="7542990" y="1257159"/>
            <a:ext cx="10087029" cy="7772683"/>
            <a:chOff x="0" y="0"/>
            <a:chExt cx="2789084" cy="2149163"/>
          </a:xfrm>
        </p:grpSpPr>
        <p:sp>
          <p:nvSpPr>
            <p:cNvPr id="6" name="Freeform 6"/>
            <p:cNvSpPr/>
            <p:nvPr/>
          </p:nvSpPr>
          <p:spPr>
            <a:xfrm>
              <a:off x="0" y="0"/>
              <a:ext cx="2789084" cy="2149163"/>
            </a:xfrm>
            <a:custGeom>
              <a:avLst/>
              <a:gdLst/>
              <a:ahLst/>
              <a:cxnLst/>
              <a:rect l="l" t="t" r="r" b="b"/>
              <a:pathLst>
                <a:path w="2789084" h="2149163">
                  <a:moveTo>
                    <a:pt x="19188" y="0"/>
                  </a:moveTo>
                  <a:lnTo>
                    <a:pt x="2769896" y="0"/>
                  </a:lnTo>
                  <a:cubicBezTo>
                    <a:pt x="2780493" y="0"/>
                    <a:pt x="2789084" y="8591"/>
                    <a:pt x="2789084" y="19188"/>
                  </a:cubicBezTo>
                  <a:lnTo>
                    <a:pt x="2789084" y="2129975"/>
                  </a:lnTo>
                  <a:cubicBezTo>
                    <a:pt x="2789084" y="2140572"/>
                    <a:pt x="2780493" y="2149163"/>
                    <a:pt x="2769896" y="2149163"/>
                  </a:cubicBezTo>
                  <a:lnTo>
                    <a:pt x="19188" y="2149163"/>
                  </a:lnTo>
                  <a:cubicBezTo>
                    <a:pt x="8591" y="2149163"/>
                    <a:pt x="0" y="2140572"/>
                    <a:pt x="0" y="2129975"/>
                  </a:cubicBezTo>
                  <a:lnTo>
                    <a:pt x="0" y="19188"/>
                  </a:lnTo>
                  <a:cubicBezTo>
                    <a:pt x="0" y="8591"/>
                    <a:pt x="8591" y="0"/>
                    <a:pt x="19188" y="0"/>
                  </a:cubicBezTo>
                  <a:close/>
                </a:path>
              </a:pathLst>
            </a:custGeom>
            <a:solidFill>
              <a:srgbClr val="F9DA4A"/>
            </a:solidFill>
            <a:ln w="19050" cap="rnd">
              <a:solidFill>
                <a:srgbClr val="000000"/>
              </a:solidFill>
              <a:prstDash val="solid"/>
              <a:round/>
            </a:ln>
          </p:spPr>
        </p:sp>
        <p:sp>
          <p:nvSpPr>
            <p:cNvPr id="7" name="TextBox 7"/>
            <p:cNvSpPr txBox="1"/>
            <p:nvPr/>
          </p:nvSpPr>
          <p:spPr>
            <a:xfrm>
              <a:off x="0" y="-57150"/>
              <a:ext cx="2789084" cy="2206313"/>
            </a:xfrm>
            <a:prstGeom prst="rect">
              <a:avLst/>
            </a:prstGeom>
          </p:spPr>
          <p:txBody>
            <a:bodyPr lIns="254000" tIns="254000" rIns="254000" bIns="254000" rtlCol="0" anchor="ctr"/>
            <a:lstStyle/>
            <a:p>
              <a:pPr algn="ctr">
                <a:lnSpc>
                  <a:spcPts val="4480"/>
                </a:lnSpc>
              </a:pPr>
              <a:r>
                <a:rPr lang="en-US" sz="3200" spc="-64">
                  <a:solidFill>
                    <a:srgbClr val="000000"/>
                  </a:solidFill>
                  <a:latin typeface="Rosario"/>
                  <a:ea typeface="Rosario"/>
                  <a:cs typeface="Rosario"/>
                  <a:sym typeface="Rosario"/>
                </a:rPr>
                <a:t>Mind mapping is a visual tool that used to organize information and ideas in a non-linear way. It's a visual brainstorming session where you start with a central topic and branch out with related ideas.</a:t>
              </a:r>
            </a:p>
            <a:p>
              <a:pPr algn="ctr">
                <a:lnSpc>
                  <a:spcPts val="4480"/>
                </a:lnSpc>
              </a:pPr>
              <a:endParaRPr lang="en-US" sz="3200" spc="-64">
                <a:solidFill>
                  <a:srgbClr val="000000"/>
                </a:solidFill>
                <a:latin typeface="Rosario"/>
                <a:ea typeface="Rosario"/>
                <a:cs typeface="Rosario"/>
                <a:sym typeface="Rosario"/>
              </a:endParaRPr>
            </a:p>
            <a:p>
              <a:pPr marL="0" lvl="0" indent="0" algn="ctr">
                <a:lnSpc>
                  <a:spcPts val="4480"/>
                </a:lnSpc>
              </a:pPr>
              <a:r>
                <a:rPr lang="en-US" sz="3200" spc="-64">
                  <a:solidFill>
                    <a:srgbClr val="000000"/>
                  </a:solidFill>
                  <a:latin typeface="Rosario"/>
                  <a:ea typeface="Rosario"/>
                  <a:cs typeface="Rosario"/>
                  <a:sym typeface="Rosario"/>
                </a:rPr>
                <a:t>The idea that each members have are collected and sorted into group or sections .As every person has a way of thinking ,it helps in creating new ideas .</a:t>
              </a:r>
            </a:p>
          </p:txBody>
        </p:sp>
      </p:grpSp>
      <p:sp>
        <p:nvSpPr>
          <p:cNvPr id="8" name="Freeform 8"/>
          <p:cNvSpPr/>
          <p:nvPr/>
        </p:nvSpPr>
        <p:spPr>
          <a:xfrm rot="714874">
            <a:off x="16251082" y="7533389"/>
            <a:ext cx="2016436" cy="2573178"/>
          </a:xfrm>
          <a:custGeom>
            <a:avLst/>
            <a:gdLst/>
            <a:ahLst/>
            <a:cxnLst/>
            <a:rect l="l" t="t" r="r" b="b"/>
            <a:pathLst>
              <a:path w="2016436" h="2573178">
                <a:moveTo>
                  <a:pt x="0" y="0"/>
                </a:moveTo>
                <a:lnTo>
                  <a:pt x="2016436" y="0"/>
                </a:lnTo>
                <a:lnTo>
                  <a:pt x="2016436" y="2573179"/>
                </a:lnTo>
                <a:lnTo>
                  <a:pt x="0" y="25731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769108">
            <a:off x="2404910" y="1313907"/>
            <a:ext cx="2796844" cy="2010385"/>
          </a:xfrm>
          <a:custGeom>
            <a:avLst/>
            <a:gdLst/>
            <a:ahLst/>
            <a:cxnLst/>
            <a:rect l="l" t="t" r="r" b="b"/>
            <a:pathLst>
              <a:path w="2796844" h="2010385">
                <a:moveTo>
                  <a:pt x="0" y="0"/>
                </a:moveTo>
                <a:lnTo>
                  <a:pt x="2796844" y="0"/>
                </a:lnTo>
                <a:lnTo>
                  <a:pt x="2796844" y="2010385"/>
                </a:lnTo>
                <a:lnTo>
                  <a:pt x="0" y="20103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2580348" y="381882"/>
            <a:ext cx="1738901" cy="1787655"/>
          </a:xfrm>
          <a:custGeom>
            <a:avLst/>
            <a:gdLst/>
            <a:ahLst/>
            <a:cxnLst/>
            <a:rect l="l" t="t" r="r" b="b"/>
            <a:pathLst>
              <a:path w="1738901" h="1787655">
                <a:moveTo>
                  <a:pt x="0" y="0"/>
                </a:moveTo>
                <a:lnTo>
                  <a:pt x="1738901" y="0"/>
                </a:lnTo>
                <a:lnTo>
                  <a:pt x="1738901" y="1787655"/>
                </a:lnTo>
                <a:lnTo>
                  <a:pt x="0" y="17876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AutoShape 11"/>
          <p:cNvSpPr/>
          <p:nvPr/>
        </p:nvSpPr>
        <p:spPr>
          <a:xfrm flipV="1">
            <a:off x="6909218" y="5143500"/>
            <a:ext cx="633772" cy="302994"/>
          </a:xfrm>
          <a:prstGeom prst="line">
            <a:avLst/>
          </a:prstGeom>
          <a:ln w="19050" cap="flat">
            <a:solidFill>
              <a:srgbClr val="000000"/>
            </a:solidFill>
            <a:prstDash val="lgDash"/>
            <a:headEnd type="none" w="sm" len="sm"/>
            <a:tailEnd type="none" w="sm" len="sm"/>
          </a:ln>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5D2B6"/>
        </a:solidFill>
        <a:effectLst/>
      </p:bgPr>
    </p:bg>
    <p:spTree>
      <p:nvGrpSpPr>
        <p:cNvPr id="1" name=""/>
        <p:cNvGrpSpPr/>
        <p:nvPr/>
      </p:nvGrpSpPr>
      <p:grpSpPr>
        <a:xfrm>
          <a:off x="0" y="0"/>
          <a:ext cx="0" cy="0"/>
          <a:chOff x="0" y="0"/>
          <a:chExt cx="0" cy="0"/>
        </a:xfrm>
      </p:grpSpPr>
      <p:sp>
        <p:nvSpPr>
          <p:cNvPr id="2" name="Freeform 2"/>
          <p:cNvSpPr/>
          <p:nvPr/>
        </p:nvSpPr>
        <p:spPr>
          <a:xfrm>
            <a:off x="7918499" y="0"/>
            <a:ext cx="8048968" cy="10287000"/>
          </a:xfrm>
          <a:custGeom>
            <a:avLst/>
            <a:gdLst/>
            <a:ahLst/>
            <a:cxnLst/>
            <a:rect l="l" t="t" r="r" b="b"/>
            <a:pathLst>
              <a:path w="8048968" h="10287000">
                <a:moveTo>
                  <a:pt x="0" y="0"/>
                </a:moveTo>
                <a:lnTo>
                  <a:pt x="8048968" y="0"/>
                </a:lnTo>
                <a:lnTo>
                  <a:pt x="8048968" y="10287000"/>
                </a:lnTo>
                <a:lnTo>
                  <a:pt x="0" y="10287000"/>
                </a:lnTo>
                <a:lnTo>
                  <a:pt x="0" y="0"/>
                </a:lnTo>
                <a:close/>
              </a:path>
            </a:pathLst>
          </a:custGeom>
          <a:blipFill>
            <a:blip r:embed="rId2"/>
            <a:stretch>
              <a:fillRect l="-3777" t="-2811" r="-2060" b="-5498"/>
            </a:stretch>
          </a:blipFill>
        </p:spPr>
      </p:sp>
      <p:sp>
        <p:nvSpPr>
          <p:cNvPr id="3" name="TextBox 3"/>
          <p:cNvSpPr txBox="1"/>
          <p:nvPr/>
        </p:nvSpPr>
        <p:spPr>
          <a:xfrm>
            <a:off x="1028700" y="4614421"/>
            <a:ext cx="6434294" cy="953383"/>
          </a:xfrm>
          <a:prstGeom prst="rect">
            <a:avLst/>
          </a:prstGeom>
        </p:spPr>
        <p:txBody>
          <a:bodyPr lIns="0" tIns="0" rIns="0" bIns="0" rtlCol="0" anchor="t">
            <a:spAutoFit/>
          </a:bodyPr>
          <a:lstStyle/>
          <a:p>
            <a:pPr algn="ctr">
              <a:lnSpc>
                <a:spcPts val="7802"/>
              </a:lnSpc>
            </a:pPr>
            <a:r>
              <a:rPr lang="en-US" sz="5573" b="1">
                <a:solidFill>
                  <a:srgbClr val="000000"/>
                </a:solidFill>
                <a:latin typeface="Canva Sans Bold"/>
                <a:ea typeface="Canva Sans Bold"/>
                <a:cs typeface="Canva Sans Bold"/>
                <a:sym typeface="Canva Sans Bold"/>
              </a:rPr>
              <a:t>mind mapping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2000" y="-63401"/>
            <a:ext cx="20283810" cy="14088028"/>
          </a:xfrm>
          <a:custGeom>
            <a:avLst/>
            <a:gdLst/>
            <a:ahLst/>
            <a:cxnLst/>
            <a:rect l="l" t="t" r="r" b="b"/>
            <a:pathLst>
              <a:path w="20283810" h="14088028">
                <a:moveTo>
                  <a:pt x="0" y="0"/>
                </a:moveTo>
                <a:lnTo>
                  <a:pt x="20283810" y="0"/>
                </a:lnTo>
                <a:lnTo>
                  <a:pt x="20283810" y="14088028"/>
                </a:lnTo>
                <a:lnTo>
                  <a:pt x="0" y="140880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906908" y="-63401"/>
            <a:ext cx="11617583" cy="1435432"/>
          </a:xfrm>
          <a:prstGeom prst="rect">
            <a:avLst/>
          </a:prstGeom>
        </p:spPr>
        <p:txBody>
          <a:bodyPr lIns="0" tIns="0" rIns="0" bIns="0" rtlCol="0" anchor="t">
            <a:spAutoFit/>
          </a:bodyPr>
          <a:lstStyle/>
          <a:p>
            <a:pPr algn="ctr">
              <a:lnSpc>
                <a:spcPts val="11702"/>
              </a:lnSpc>
            </a:pPr>
            <a:r>
              <a:rPr lang="en-US" sz="8358">
                <a:solidFill>
                  <a:srgbClr val="4F3022"/>
                </a:solidFill>
                <a:latin typeface="More Sugar"/>
                <a:ea typeface="More Sugar"/>
                <a:cs typeface="More Sugar"/>
                <a:sym typeface="More Sugar"/>
              </a:rPr>
              <a:t>Wh- Questions</a:t>
            </a:r>
          </a:p>
        </p:txBody>
      </p:sp>
      <p:sp>
        <p:nvSpPr>
          <p:cNvPr id="4" name="Freeform 4"/>
          <p:cNvSpPr/>
          <p:nvPr/>
        </p:nvSpPr>
        <p:spPr>
          <a:xfrm rot="1878193">
            <a:off x="13114817" y="586086"/>
            <a:ext cx="7315200" cy="1582743"/>
          </a:xfrm>
          <a:custGeom>
            <a:avLst/>
            <a:gdLst/>
            <a:ahLst/>
            <a:cxnLst/>
            <a:rect l="l" t="t" r="r" b="b"/>
            <a:pathLst>
              <a:path w="7315200" h="1582743">
                <a:moveTo>
                  <a:pt x="0" y="0"/>
                </a:moveTo>
                <a:lnTo>
                  <a:pt x="7315200" y="0"/>
                </a:lnTo>
                <a:lnTo>
                  <a:pt x="7315200" y="1582744"/>
                </a:lnTo>
                <a:lnTo>
                  <a:pt x="0" y="15827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0" y="1636520"/>
            <a:ext cx="2667862" cy="7974587"/>
          </a:xfrm>
          <a:custGeom>
            <a:avLst/>
            <a:gdLst/>
            <a:ahLst/>
            <a:cxnLst/>
            <a:rect l="l" t="t" r="r" b="b"/>
            <a:pathLst>
              <a:path w="2667862" h="7974587">
                <a:moveTo>
                  <a:pt x="0" y="0"/>
                </a:moveTo>
                <a:lnTo>
                  <a:pt x="2667862" y="0"/>
                </a:lnTo>
                <a:lnTo>
                  <a:pt x="2667862" y="7974588"/>
                </a:lnTo>
                <a:lnTo>
                  <a:pt x="0" y="79745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2667863" y="2857500"/>
            <a:ext cx="15620138" cy="3500958"/>
          </a:xfrm>
          <a:prstGeom prst="rect">
            <a:avLst/>
          </a:prstGeom>
        </p:spPr>
        <p:txBody>
          <a:bodyPr wrap="square" lIns="0" tIns="0" rIns="0" bIns="0" rtlCol="0" anchor="t">
            <a:spAutoFit/>
          </a:bodyPr>
          <a:lstStyle/>
          <a:p>
            <a:pPr algn="ctr">
              <a:lnSpc>
                <a:spcPts val="3900"/>
              </a:lnSpc>
              <a:spcBef>
                <a:spcPct val="0"/>
              </a:spcBef>
            </a:pPr>
            <a:r>
              <a:rPr lang="en-US" sz="4800" b="1" dirty="0">
                <a:solidFill>
                  <a:srgbClr val="4F3022"/>
                </a:solidFill>
                <a:latin typeface="Aileron Bold"/>
                <a:ea typeface="Aileron Bold"/>
                <a:cs typeface="Aileron Bold"/>
                <a:sym typeface="Aileron Bold"/>
              </a:rPr>
              <a:t>Applying the 5W1H Method to Endangered Species Protection.</a:t>
            </a:r>
          </a:p>
          <a:p>
            <a:pPr algn="just">
              <a:lnSpc>
                <a:spcPts val="3900"/>
              </a:lnSpc>
              <a:spcBef>
                <a:spcPct val="0"/>
              </a:spcBef>
            </a:pPr>
            <a:r>
              <a:rPr lang="en-US" sz="4800" b="1" dirty="0">
                <a:solidFill>
                  <a:srgbClr val="4F3022"/>
                </a:solidFill>
                <a:latin typeface="Aileron Bold"/>
                <a:ea typeface="Aileron Bold"/>
                <a:cs typeface="Aileron Bold"/>
                <a:sym typeface="Aileron Bold"/>
              </a:rPr>
              <a:t>The 5W1H method (Who, What, When, Where, Why, and How) is a powerful tool for planning and problem-solving. I've applied it to the complex issue of endangered species protection to ensure a comprehensive and effective approach.</a:t>
            </a:r>
          </a:p>
        </p:txBody>
      </p:sp>
      <p:sp>
        <p:nvSpPr>
          <p:cNvPr id="7" name="TextBox 7"/>
          <p:cNvSpPr txBox="1"/>
          <p:nvPr/>
        </p:nvSpPr>
        <p:spPr>
          <a:xfrm>
            <a:off x="2667862" y="4154473"/>
            <a:ext cx="10378044" cy="356380"/>
          </a:xfrm>
          <a:prstGeom prst="rect">
            <a:avLst/>
          </a:prstGeom>
        </p:spPr>
        <p:txBody>
          <a:bodyPr lIns="0" tIns="0" rIns="0" bIns="0" rtlCol="0" anchor="t">
            <a:spAutoFit/>
          </a:bodyPr>
          <a:lstStyle/>
          <a:p>
            <a:pPr algn="just">
              <a:lnSpc>
                <a:spcPts val="2990"/>
              </a:lnSpc>
              <a:spcBef>
                <a:spcPct val="0"/>
              </a:spcBef>
            </a:pPr>
            <a:r>
              <a:rPr lang="en-US" sz="2300" b="1" dirty="0">
                <a:solidFill>
                  <a:srgbClr val="4F3022"/>
                </a:solidFill>
                <a:latin typeface="Aileron Bold"/>
                <a:ea typeface="Aileron Bold"/>
                <a:cs typeface="Aileron Bold"/>
                <a:sym typeface="Aileron Bold"/>
              </a:rPr>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19391" y="-307345"/>
            <a:ext cx="20283810" cy="14088028"/>
          </a:xfrm>
          <a:custGeom>
            <a:avLst/>
            <a:gdLst/>
            <a:ahLst/>
            <a:cxnLst/>
            <a:rect l="l" t="t" r="r" b="b"/>
            <a:pathLst>
              <a:path w="20283810" h="14088028">
                <a:moveTo>
                  <a:pt x="0" y="0"/>
                </a:moveTo>
                <a:lnTo>
                  <a:pt x="20283810" y="0"/>
                </a:lnTo>
                <a:lnTo>
                  <a:pt x="20283810" y="14088028"/>
                </a:lnTo>
                <a:lnTo>
                  <a:pt x="0" y="140880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647473" y="385844"/>
            <a:ext cx="4993054" cy="1285711"/>
          </a:xfrm>
          <a:custGeom>
            <a:avLst/>
            <a:gdLst/>
            <a:ahLst/>
            <a:cxnLst/>
            <a:rect l="l" t="t" r="r" b="b"/>
            <a:pathLst>
              <a:path w="4993054" h="1285711">
                <a:moveTo>
                  <a:pt x="0" y="0"/>
                </a:moveTo>
                <a:lnTo>
                  <a:pt x="4993054" y="0"/>
                </a:lnTo>
                <a:lnTo>
                  <a:pt x="4993054" y="1285712"/>
                </a:lnTo>
                <a:lnTo>
                  <a:pt x="0" y="12857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75898" y="1155376"/>
            <a:ext cx="8429952" cy="7732426"/>
          </a:xfrm>
          <a:prstGeom prst="rect">
            <a:avLst/>
          </a:prstGeom>
        </p:spPr>
        <p:txBody>
          <a:bodyPr lIns="0" tIns="0" rIns="0" bIns="0" rtlCol="0" anchor="t">
            <a:spAutoFit/>
          </a:bodyPr>
          <a:lstStyle/>
          <a:p>
            <a:pPr algn="l">
              <a:lnSpc>
                <a:spcPts val="4349"/>
              </a:lnSpc>
            </a:pPr>
            <a:r>
              <a:rPr lang="en-US" sz="2899">
                <a:solidFill>
                  <a:srgbClr val="4F3022"/>
                </a:solidFill>
                <a:latin typeface="More Sugar Thin"/>
                <a:ea typeface="More Sugar Thin"/>
                <a:cs typeface="More Sugar Thin"/>
                <a:sym typeface="More Sugar Thin"/>
              </a:rPr>
              <a:t>idea/devices </a:t>
            </a:r>
          </a:p>
          <a:p>
            <a:pPr algn="l">
              <a:lnSpc>
                <a:spcPts val="4349"/>
              </a:lnSpc>
            </a:pPr>
            <a:endParaRPr lang="en-US" sz="2899">
              <a:solidFill>
                <a:srgbClr val="4F3022"/>
              </a:solidFill>
              <a:latin typeface="More Sugar Thin"/>
              <a:ea typeface="More Sugar Thin"/>
              <a:cs typeface="More Sugar Thin"/>
              <a:sym typeface="More Sugar Thin"/>
            </a:endParaRPr>
          </a:p>
          <a:p>
            <a:pPr algn="l">
              <a:lnSpc>
                <a:spcPts val="4349"/>
              </a:lnSpc>
            </a:pPr>
            <a:r>
              <a:rPr lang="en-US" sz="2899">
                <a:solidFill>
                  <a:srgbClr val="4F3022"/>
                </a:solidFill>
                <a:latin typeface="More Sugar Thin"/>
                <a:ea typeface="More Sugar Thin"/>
                <a:cs typeface="More Sugar Thin"/>
                <a:sym typeface="More Sugar Thin"/>
              </a:rPr>
              <a:t>Why are growth hormones or fertilizers used in agriculture?</a:t>
            </a:r>
          </a:p>
          <a:p>
            <a:pPr algn="l">
              <a:lnSpc>
                <a:spcPts val="4349"/>
              </a:lnSpc>
            </a:pPr>
            <a:r>
              <a:rPr lang="en-US" sz="2899">
                <a:solidFill>
                  <a:srgbClr val="4F3022"/>
                </a:solidFill>
                <a:latin typeface="More Sugar Thin"/>
                <a:ea typeface="More Sugar Thin"/>
                <a:cs typeface="More Sugar Thin"/>
                <a:sym typeface="More Sugar Thin"/>
              </a:rPr>
              <a:t>Why are CCTV cameras used</a:t>
            </a:r>
          </a:p>
          <a:p>
            <a:pPr algn="l">
              <a:lnSpc>
                <a:spcPts val="4349"/>
              </a:lnSpc>
            </a:pPr>
            <a:r>
              <a:rPr lang="en-US" sz="2899">
                <a:solidFill>
                  <a:srgbClr val="4F3022"/>
                </a:solidFill>
                <a:latin typeface="More Sugar Thin"/>
                <a:ea typeface="More Sugar Thin"/>
                <a:cs typeface="More Sugar Thin"/>
                <a:sym typeface="More Sugar Thin"/>
              </a:rPr>
              <a:t>Why are suitable environments created for captive breeding?</a:t>
            </a:r>
          </a:p>
          <a:p>
            <a:pPr algn="l">
              <a:lnSpc>
                <a:spcPts val="4349"/>
              </a:lnSpc>
            </a:pPr>
            <a:endParaRPr lang="en-US" sz="2899">
              <a:solidFill>
                <a:srgbClr val="4F3022"/>
              </a:solidFill>
              <a:latin typeface="More Sugar Thin"/>
              <a:ea typeface="More Sugar Thin"/>
              <a:cs typeface="More Sugar Thin"/>
              <a:sym typeface="More Sugar Thin"/>
            </a:endParaRPr>
          </a:p>
          <a:p>
            <a:pPr algn="l">
              <a:lnSpc>
                <a:spcPts val="4349"/>
              </a:lnSpc>
            </a:pPr>
            <a:r>
              <a:rPr lang="en-US" sz="2899">
                <a:solidFill>
                  <a:srgbClr val="4F3022"/>
                </a:solidFill>
                <a:latin typeface="More Sugar Thin"/>
                <a:ea typeface="More Sugar Thin"/>
                <a:cs typeface="More Sugar Thin"/>
                <a:sym typeface="More Sugar Thin"/>
              </a:rPr>
              <a:t>Challenges faced </a:t>
            </a:r>
          </a:p>
          <a:p>
            <a:pPr algn="l">
              <a:lnSpc>
                <a:spcPts val="4349"/>
              </a:lnSpc>
            </a:pPr>
            <a:endParaRPr lang="en-US" sz="2899">
              <a:solidFill>
                <a:srgbClr val="4F3022"/>
              </a:solidFill>
              <a:latin typeface="More Sugar Thin"/>
              <a:ea typeface="More Sugar Thin"/>
              <a:cs typeface="More Sugar Thin"/>
              <a:sym typeface="More Sugar Thin"/>
            </a:endParaRPr>
          </a:p>
          <a:p>
            <a:pPr algn="l">
              <a:lnSpc>
                <a:spcPts val="4349"/>
              </a:lnSpc>
            </a:pPr>
            <a:r>
              <a:rPr lang="en-US" sz="2899">
                <a:solidFill>
                  <a:srgbClr val="4F3022"/>
                </a:solidFill>
                <a:latin typeface="More Sugar Thin"/>
                <a:ea typeface="More Sugar Thin"/>
                <a:cs typeface="More Sugar Thin"/>
                <a:sym typeface="More Sugar Thin"/>
              </a:rPr>
              <a:t>Why is air pollution increasing?</a:t>
            </a:r>
          </a:p>
          <a:p>
            <a:pPr algn="l">
              <a:lnSpc>
                <a:spcPts val="4349"/>
              </a:lnSpc>
            </a:pPr>
            <a:r>
              <a:rPr lang="en-US" sz="2899">
                <a:solidFill>
                  <a:srgbClr val="4F3022"/>
                </a:solidFill>
                <a:latin typeface="More Sugar Thin"/>
                <a:ea typeface="More Sugar Thin"/>
                <a:cs typeface="More Sugar Thin"/>
                <a:sym typeface="More Sugar Thin"/>
              </a:rPr>
              <a:t> Why are disease rates rising?</a:t>
            </a:r>
          </a:p>
          <a:p>
            <a:pPr marL="0" lvl="0" indent="0" algn="l">
              <a:lnSpc>
                <a:spcPts val="4349"/>
              </a:lnSpc>
              <a:spcBef>
                <a:spcPct val="0"/>
              </a:spcBef>
            </a:pPr>
            <a:r>
              <a:rPr lang="en-US" sz="2899">
                <a:solidFill>
                  <a:srgbClr val="4F3022"/>
                </a:solidFill>
                <a:latin typeface="More Sugar Thin"/>
                <a:ea typeface="More Sugar Thin"/>
                <a:cs typeface="More Sugar Thin"/>
                <a:sym typeface="More Sugar Thin"/>
              </a:rPr>
              <a:t> Why are pests and harmful chemicals becoming   more widespread?</a:t>
            </a:r>
          </a:p>
        </p:txBody>
      </p:sp>
      <p:sp>
        <p:nvSpPr>
          <p:cNvPr id="5" name="TextBox 5"/>
          <p:cNvSpPr txBox="1"/>
          <p:nvPr/>
        </p:nvSpPr>
        <p:spPr>
          <a:xfrm>
            <a:off x="7796791" y="385844"/>
            <a:ext cx="2694418" cy="1120152"/>
          </a:xfrm>
          <a:prstGeom prst="rect">
            <a:avLst/>
          </a:prstGeom>
        </p:spPr>
        <p:txBody>
          <a:bodyPr lIns="0" tIns="0" rIns="0" bIns="0" rtlCol="0" anchor="t">
            <a:spAutoFit/>
          </a:bodyPr>
          <a:lstStyle/>
          <a:p>
            <a:pPr marL="0" lvl="0" indent="0" algn="l">
              <a:lnSpc>
                <a:spcPts val="8869"/>
              </a:lnSpc>
              <a:spcBef>
                <a:spcPct val="0"/>
              </a:spcBef>
            </a:pPr>
            <a:r>
              <a:rPr lang="en-US" sz="7391">
                <a:solidFill>
                  <a:srgbClr val="4F3022"/>
                </a:solidFill>
                <a:latin typeface="More Sugar"/>
                <a:ea typeface="More Sugar"/>
                <a:cs typeface="More Sugar"/>
                <a:sym typeface="More Sugar"/>
              </a:rPr>
              <a:t>Why?</a:t>
            </a:r>
          </a:p>
        </p:txBody>
      </p:sp>
      <p:sp>
        <p:nvSpPr>
          <p:cNvPr id="6" name="AutoShape 6"/>
          <p:cNvSpPr/>
          <p:nvPr/>
        </p:nvSpPr>
        <p:spPr>
          <a:xfrm flipH="1">
            <a:off x="9144000" y="2364744"/>
            <a:ext cx="0" cy="6893556"/>
          </a:xfrm>
          <a:prstGeom prst="line">
            <a:avLst/>
          </a:prstGeom>
          <a:ln w="38100" cap="flat">
            <a:solidFill>
              <a:srgbClr val="000000"/>
            </a:solidFill>
            <a:prstDash val="solid"/>
            <a:headEnd type="none" w="sm" len="sm"/>
            <a:tailEnd type="none" w="sm" len="sm"/>
          </a:ln>
        </p:spPr>
      </p:sp>
      <p:sp>
        <p:nvSpPr>
          <p:cNvPr id="7" name="TextBox 7"/>
          <p:cNvSpPr txBox="1"/>
          <p:nvPr/>
        </p:nvSpPr>
        <p:spPr>
          <a:xfrm>
            <a:off x="9582150" y="1410746"/>
            <a:ext cx="8510598" cy="9026778"/>
          </a:xfrm>
          <a:prstGeom prst="rect">
            <a:avLst/>
          </a:prstGeom>
        </p:spPr>
        <p:txBody>
          <a:bodyPr lIns="0" tIns="0" rIns="0" bIns="0" rtlCol="0" anchor="t">
            <a:spAutoFit/>
          </a:bodyPr>
          <a:lstStyle/>
          <a:p>
            <a:pPr algn="l">
              <a:lnSpc>
                <a:spcPts val="5122"/>
              </a:lnSpc>
            </a:pPr>
            <a:r>
              <a:rPr lang="en-US" sz="3414">
                <a:solidFill>
                  <a:srgbClr val="4F3022"/>
                </a:solidFill>
                <a:latin typeface="More Sugar Thin"/>
                <a:ea typeface="More Sugar Thin"/>
                <a:cs typeface="More Sugar Thin"/>
                <a:sym typeface="More Sugar Thin"/>
              </a:rPr>
              <a:t>laborotary</a:t>
            </a:r>
          </a:p>
          <a:p>
            <a:pPr algn="l">
              <a:lnSpc>
                <a:spcPts val="4072"/>
              </a:lnSpc>
            </a:pPr>
            <a:endParaRPr lang="en-US" sz="3414">
              <a:solidFill>
                <a:srgbClr val="4F3022"/>
              </a:solidFill>
              <a:latin typeface="More Sugar Thin"/>
              <a:ea typeface="More Sugar Thin"/>
              <a:cs typeface="More Sugar Thin"/>
              <a:sym typeface="More Sugar Thin"/>
            </a:endParaRPr>
          </a:p>
          <a:p>
            <a:pPr algn="l">
              <a:lnSpc>
                <a:spcPts val="4072"/>
              </a:lnSpc>
            </a:pPr>
            <a:r>
              <a:rPr lang="en-US" sz="2714">
                <a:solidFill>
                  <a:srgbClr val="4F3022"/>
                </a:solidFill>
                <a:latin typeface="More Sugar Thin"/>
                <a:ea typeface="More Sugar Thin"/>
                <a:cs typeface="More Sugar Thin"/>
                <a:sym typeface="More Sugar Thin"/>
              </a:rPr>
              <a:t>Why are soil testers used in laboratories?</a:t>
            </a:r>
          </a:p>
          <a:p>
            <a:pPr algn="l">
              <a:lnSpc>
                <a:spcPts val="4072"/>
              </a:lnSpc>
            </a:pPr>
            <a:r>
              <a:rPr lang="en-US" sz="2714">
                <a:solidFill>
                  <a:srgbClr val="4F3022"/>
                </a:solidFill>
                <a:latin typeface="More Sugar Thin"/>
                <a:ea typeface="More Sugar Thin"/>
                <a:cs typeface="More Sugar Thin"/>
                <a:sym typeface="More Sugar Thin"/>
              </a:rPr>
              <a:t>Why are ambulances essential for emergency medical services?</a:t>
            </a:r>
          </a:p>
          <a:p>
            <a:pPr algn="l">
              <a:lnSpc>
                <a:spcPts val="4072"/>
              </a:lnSpc>
            </a:pPr>
            <a:r>
              <a:rPr lang="en-US" sz="2714">
                <a:solidFill>
                  <a:srgbClr val="4F3022"/>
                </a:solidFill>
                <a:latin typeface="More Sugar Thin"/>
                <a:ea typeface="More Sugar Thin"/>
                <a:cs typeface="More Sugar Thin"/>
                <a:sym typeface="More Sugar Thin"/>
              </a:rPr>
              <a:t>Why is a fertilizer store essential for agricultural practices?</a:t>
            </a:r>
          </a:p>
          <a:p>
            <a:pPr algn="l">
              <a:lnSpc>
                <a:spcPts val="4072"/>
              </a:lnSpc>
            </a:pPr>
            <a:endParaRPr lang="en-US" sz="2714">
              <a:solidFill>
                <a:srgbClr val="4F3022"/>
              </a:solidFill>
              <a:latin typeface="More Sugar Thin"/>
              <a:ea typeface="More Sugar Thin"/>
              <a:cs typeface="More Sugar Thin"/>
              <a:sym typeface="More Sugar Thin"/>
            </a:endParaRPr>
          </a:p>
          <a:p>
            <a:pPr algn="l">
              <a:lnSpc>
                <a:spcPts val="4072"/>
              </a:lnSpc>
            </a:pPr>
            <a:r>
              <a:rPr lang="en-US" sz="2714">
                <a:solidFill>
                  <a:srgbClr val="4F3022"/>
                </a:solidFill>
                <a:latin typeface="More Sugar Thin"/>
                <a:ea typeface="More Sugar Thin"/>
                <a:cs typeface="More Sugar Thin"/>
                <a:sym typeface="More Sugar Thin"/>
              </a:rPr>
              <a:t>Examples </a:t>
            </a:r>
          </a:p>
          <a:p>
            <a:pPr algn="l">
              <a:lnSpc>
                <a:spcPts val="4072"/>
              </a:lnSpc>
            </a:pPr>
            <a:endParaRPr lang="en-US" sz="2714">
              <a:solidFill>
                <a:srgbClr val="4F3022"/>
              </a:solidFill>
              <a:latin typeface="More Sugar Thin"/>
              <a:ea typeface="More Sugar Thin"/>
              <a:cs typeface="More Sugar Thin"/>
              <a:sym typeface="More Sugar Thin"/>
            </a:endParaRPr>
          </a:p>
          <a:p>
            <a:pPr algn="l">
              <a:lnSpc>
                <a:spcPts val="4072"/>
              </a:lnSpc>
            </a:pPr>
            <a:r>
              <a:rPr lang="en-US" sz="2714">
                <a:solidFill>
                  <a:srgbClr val="4F3022"/>
                </a:solidFill>
                <a:latin typeface="More Sugar Thin"/>
                <a:ea typeface="More Sugar Thin"/>
                <a:cs typeface="More Sugar Thin"/>
                <a:sym typeface="More Sugar Thin"/>
              </a:rPr>
              <a:t>Why is the Venus Flytrap facing threats in its natural habitat?</a:t>
            </a:r>
          </a:p>
          <a:p>
            <a:pPr algn="l">
              <a:lnSpc>
                <a:spcPts val="4072"/>
              </a:lnSpc>
            </a:pPr>
            <a:r>
              <a:rPr lang="en-US" sz="2714">
                <a:solidFill>
                  <a:srgbClr val="4F3022"/>
                </a:solidFill>
                <a:latin typeface="More Sugar Thin"/>
                <a:ea typeface="More Sugar Thin"/>
                <a:cs typeface="More Sugar Thin"/>
                <a:sym typeface="More Sugar Thin"/>
              </a:rPr>
              <a:t>Why is the Giant Panda's bamboo diet a concern for its survival?</a:t>
            </a:r>
          </a:p>
          <a:p>
            <a:pPr algn="l">
              <a:lnSpc>
                <a:spcPts val="4072"/>
              </a:lnSpc>
            </a:pPr>
            <a:r>
              <a:rPr lang="en-US" sz="2714">
                <a:solidFill>
                  <a:srgbClr val="4F3022"/>
                </a:solidFill>
                <a:latin typeface="More Sugar Thin"/>
                <a:ea typeface="More Sugar Thin"/>
                <a:cs typeface="More Sugar Thin"/>
                <a:sym typeface="More Sugar Thin"/>
              </a:rPr>
              <a:t> Why are Hawksbill Turtles targeted for their shells?</a:t>
            </a:r>
          </a:p>
          <a:p>
            <a:pPr algn="l">
              <a:lnSpc>
                <a:spcPts val="4072"/>
              </a:lnSpc>
            </a:pPr>
            <a:endParaRPr lang="en-US" sz="2714">
              <a:solidFill>
                <a:srgbClr val="4F3022"/>
              </a:solidFill>
              <a:latin typeface="More Sugar Thin"/>
              <a:ea typeface="More Sugar Thin"/>
              <a:cs typeface="More Sugar Thin"/>
              <a:sym typeface="More Sugar Thin"/>
            </a:endParaRPr>
          </a:p>
          <a:p>
            <a:pPr marL="0" lvl="0" indent="0" algn="l">
              <a:lnSpc>
                <a:spcPts val="4072"/>
              </a:lnSpc>
              <a:spcBef>
                <a:spcPct val="0"/>
              </a:spcBef>
            </a:pPr>
            <a:endParaRPr lang="en-US" sz="2714">
              <a:solidFill>
                <a:srgbClr val="4F3022"/>
              </a:solidFill>
              <a:latin typeface="More Sugar Thin"/>
              <a:ea typeface="More Sugar Thin"/>
              <a:cs typeface="More Sugar Thin"/>
              <a:sym typeface="More Sugar Thi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19391" y="-307345"/>
            <a:ext cx="20283810" cy="14088028"/>
          </a:xfrm>
          <a:custGeom>
            <a:avLst/>
            <a:gdLst/>
            <a:ahLst/>
            <a:cxnLst/>
            <a:rect l="l" t="t" r="r" b="b"/>
            <a:pathLst>
              <a:path w="20283810" h="14088028">
                <a:moveTo>
                  <a:pt x="0" y="0"/>
                </a:moveTo>
                <a:lnTo>
                  <a:pt x="20283810" y="0"/>
                </a:lnTo>
                <a:lnTo>
                  <a:pt x="20283810" y="14088028"/>
                </a:lnTo>
                <a:lnTo>
                  <a:pt x="0" y="140880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647473" y="385844"/>
            <a:ext cx="4993054" cy="1285711"/>
          </a:xfrm>
          <a:custGeom>
            <a:avLst/>
            <a:gdLst/>
            <a:ahLst/>
            <a:cxnLst/>
            <a:rect l="l" t="t" r="r" b="b"/>
            <a:pathLst>
              <a:path w="4993054" h="1285711">
                <a:moveTo>
                  <a:pt x="0" y="0"/>
                </a:moveTo>
                <a:lnTo>
                  <a:pt x="4993054" y="0"/>
                </a:lnTo>
                <a:lnTo>
                  <a:pt x="4993054" y="1285712"/>
                </a:lnTo>
                <a:lnTo>
                  <a:pt x="0" y="12857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75898" y="1155376"/>
            <a:ext cx="8429952" cy="8846735"/>
          </a:xfrm>
          <a:prstGeom prst="rect">
            <a:avLst/>
          </a:prstGeom>
        </p:spPr>
        <p:txBody>
          <a:bodyPr lIns="0" tIns="0" rIns="0" bIns="0" rtlCol="0" anchor="t">
            <a:spAutoFit/>
          </a:bodyPr>
          <a:lstStyle/>
          <a:p>
            <a:pPr algn="l">
              <a:lnSpc>
                <a:spcPts val="4349"/>
              </a:lnSpc>
            </a:pPr>
            <a:r>
              <a:rPr lang="en-US" sz="2899">
                <a:solidFill>
                  <a:srgbClr val="4F3022"/>
                </a:solidFill>
                <a:latin typeface="More Sugar Thin"/>
                <a:ea typeface="More Sugar Thin"/>
                <a:cs typeface="More Sugar Thin"/>
                <a:sym typeface="More Sugar Thin"/>
              </a:rPr>
              <a:t>idea/devices </a:t>
            </a:r>
          </a:p>
          <a:p>
            <a:pPr algn="l">
              <a:lnSpc>
                <a:spcPts val="4349"/>
              </a:lnSpc>
            </a:pPr>
            <a:endParaRPr lang="en-US" sz="2899">
              <a:solidFill>
                <a:srgbClr val="4F3022"/>
              </a:solidFill>
              <a:latin typeface="More Sugar Thin"/>
              <a:ea typeface="More Sugar Thin"/>
              <a:cs typeface="More Sugar Thin"/>
              <a:sym typeface="More Sugar Thin"/>
            </a:endParaRPr>
          </a:p>
          <a:p>
            <a:pPr algn="l">
              <a:lnSpc>
                <a:spcPts val="4349"/>
              </a:lnSpc>
            </a:pPr>
            <a:r>
              <a:rPr lang="en-US" sz="2899">
                <a:solidFill>
                  <a:srgbClr val="4F3022"/>
                </a:solidFill>
                <a:latin typeface="More Sugar Thin"/>
                <a:ea typeface="More Sugar Thin"/>
                <a:cs typeface="More Sugar Thin"/>
                <a:sym typeface="More Sugar Thin"/>
              </a:rPr>
              <a:t>Who would benefit from using these agricultural techniques?</a:t>
            </a:r>
          </a:p>
          <a:p>
            <a:pPr algn="l">
              <a:lnSpc>
                <a:spcPts val="4349"/>
              </a:lnSpc>
            </a:pPr>
            <a:r>
              <a:rPr lang="en-US" sz="2899">
                <a:solidFill>
                  <a:srgbClr val="4F3022"/>
                </a:solidFill>
                <a:latin typeface="More Sugar Thin"/>
                <a:ea typeface="More Sugar Thin"/>
                <a:cs typeface="More Sugar Thin"/>
                <a:sym typeface="More Sugar Thin"/>
              </a:rPr>
              <a:t>Who would collect germ cells for preservation or genetic research?</a:t>
            </a:r>
          </a:p>
          <a:p>
            <a:pPr algn="l">
              <a:lnSpc>
                <a:spcPts val="4349"/>
              </a:lnSpc>
            </a:pPr>
            <a:r>
              <a:rPr lang="en-US" sz="2899">
                <a:solidFill>
                  <a:srgbClr val="4F3022"/>
                </a:solidFill>
                <a:latin typeface="More Sugar Thin"/>
                <a:ea typeface="More Sugar Thin"/>
                <a:cs typeface="More Sugar Thin"/>
                <a:sym typeface="More Sugar Thin"/>
              </a:rPr>
              <a:t>Who would wear a neckband with sensors</a:t>
            </a:r>
          </a:p>
          <a:p>
            <a:pPr algn="l">
              <a:lnSpc>
                <a:spcPts val="4349"/>
              </a:lnSpc>
            </a:pPr>
            <a:endParaRPr lang="en-US" sz="2899">
              <a:solidFill>
                <a:srgbClr val="4F3022"/>
              </a:solidFill>
              <a:latin typeface="More Sugar Thin"/>
              <a:ea typeface="More Sugar Thin"/>
              <a:cs typeface="More Sugar Thin"/>
              <a:sym typeface="More Sugar Thin"/>
            </a:endParaRPr>
          </a:p>
          <a:p>
            <a:pPr algn="l">
              <a:lnSpc>
                <a:spcPts val="4349"/>
              </a:lnSpc>
            </a:pPr>
            <a:r>
              <a:rPr lang="en-US" sz="2899">
                <a:solidFill>
                  <a:srgbClr val="4F3022"/>
                </a:solidFill>
                <a:latin typeface="More Sugar Thin"/>
                <a:ea typeface="More Sugar Thin"/>
                <a:cs typeface="More Sugar Thin"/>
                <a:sym typeface="More Sugar Thin"/>
              </a:rPr>
              <a:t>Challenges faced </a:t>
            </a:r>
          </a:p>
          <a:p>
            <a:pPr algn="l">
              <a:lnSpc>
                <a:spcPts val="4349"/>
              </a:lnSpc>
            </a:pPr>
            <a:endParaRPr lang="en-US" sz="2899">
              <a:solidFill>
                <a:srgbClr val="4F3022"/>
              </a:solidFill>
              <a:latin typeface="More Sugar Thin"/>
              <a:ea typeface="More Sugar Thin"/>
              <a:cs typeface="More Sugar Thin"/>
              <a:sym typeface="More Sugar Thin"/>
            </a:endParaRPr>
          </a:p>
          <a:p>
            <a:pPr algn="l">
              <a:lnSpc>
                <a:spcPts val="4349"/>
              </a:lnSpc>
            </a:pPr>
            <a:r>
              <a:rPr lang="en-US" sz="2899">
                <a:solidFill>
                  <a:srgbClr val="4F3022"/>
                </a:solidFill>
                <a:latin typeface="More Sugar Thin"/>
                <a:ea typeface="More Sugar Thin"/>
                <a:cs typeface="More Sugar Thin"/>
                <a:sym typeface="More Sugar Thin"/>
              </a:rPr>
              <a:t>Who is contributing to air pollution, diseases, and plastic waste?</a:t>
            </a:r>
          </a:p>
          <a:p>
            <a:pPr algn="l">
              <a:lnSpc>
                <a:spcPts val="4349"/>
              </a:lnSpc>
            </a:pPr>
            <a:r>
              <a:rPr lang="en-US" sz="2899">
                <a:solidFill>
                  <a:srgbClr val="4F3022"/>
                </a:solidFill>
                <a:latin typeface="More Sugar Thin"/>
                <a:ea typeface="More Sugar Thin"/>
                <a:cs typeface="More Sugar Thin"/>
                <a:sym typeface="More Sugar Thin"/>
              </a:rPr>
              <a:t>Who can help protect endangered species and their habitats?</a:t>
            </a:r>
          </a:p>
          <a:p>
            <a:pPr marL="0" lvl="0" indent="0" algn="l">
              <a:lnSpc>
                <a:spcPts val="4349"/>
              </a:lnSpc>
              <a:spcBef>
                <a:spcPct val="0"/>
              </a:spcBef>
            </a:pPr>
            <a:r>
              <a:rPr lang="en-US" sz="2899">
                <a:solidFill>
                  <a:srgbClr val="4F3022"/>
                </a:solidFill>
                <a:latin typeface="More Sugar Thin"/>
                <a:ea typeface="More Sugar Thin"/>
                <a:cs typeface="More Sugar Thin"/>
                <a:sym typeface="More Sugar Thin"/>
              </a:rPr>
              <a:t>Who can benefit from sustainable practices and a healthy planet?</a:t>
            </a:r>
          </a:p>
        </p:txBody>
      </p:sp>
      <p:sp>
        <p:nvSpPr>
          <p:cNvPr id="5" name="TextBox 5"/>
          <p:cNvSpPr txBox="1"/>
          <p:nvPr/>
        </p:nvSpPr>
        <p:spPr>
          <a:xfrm>
            <a:off x="7796791" y="385844"/>
            <a:ext cx="2694418" cy="1120152"/>
          </a:xfrm>
          <a:prstGeom prst="rect">
            <a:avLst/>
          </a:prstGeom>
        </p:spPr>
        <p:txBody>
          <a:bodyPr lIns="0" tIns="0" rIns="0" bIns="0" rtlCol="0" anchor="t">
            <a:spAutoFit/>
          </a:bodyPr>
          <a:lstStyle/>
          <a:p>
            <a:pPr marL="0" lvl="0" indent="0" algn="l">
              <a:lnSpc>
                <a:spcPts val="8869"/>
              </a:lnSpc>
              <a:spcBef>
                <a:spcPct val="0"/>
              </a:spcBef>
            </a:pPr>
            <a:r>
              <a:rPr lang="en-US" sz="7391">
                <a:solidFill>
                  <a:srgbClr val="4F3022"/>
                </a:solidFill>
                <a:latin typeface="More Sugar"/>
                <a:ea typeface="More Sugar"/>
                <a:cs typeface="More Sugar"/>
                <a:sym typeface="More Sugar"/>
              </a:rPr>
              <a:t>Who?</a:t>
            </a:r>
          </a:p>
        </p:txBody>
      </p:sp>
      <p:sp>
        <p:nvSpPr>
          <p:cNvPr id="6" name="AutoShape 6"/>
          <p:cNvSpPr/>
          <p:nvPr/>
        </p:nvSpPr>
        <p:spPr>
          <a:xfrm>
            <a:off x="9067800" y="1866901"/>
            <a:ext cx="76200" cy="7391400"/>
          </a:xfrm>
          <a:prstGeom prst="line">
            <a:avLst/>
          </a:prstGeom>
          <a:ln w="38100" cap="flat">
            <a:solidFill>
              <a:srgbClr val="000000"/>
            </a:solidFill>
            <a:prstDash val="solid"/>
            <a:headEnd type="none" w="sm" len="sm"/>
            <a:tailEnd type="none" w="sm" len="sm"/>
          </a:ln>
        </p:spPr>
      </p:sp>
      <p:sp>
        <p:nvSpPr>
          <p:cNvPr id="7" name="TextBox 7"/>
          <p:cNvSpPr txBox="1"/>
          <p:nvPr/>
        </p:nvSpPr>
        <p:spPr>
          <a:xfrm>
            <a:off x="9415780" y="1576306"/>
            <a:ext cx="7843520" cy="8498159"/>
          </a:xfrm>
          <a:prstGeom prst="rect">
            <a:avLst/>
          </a:prstGeom>
        </p:spPr>
        <p:txBody>
          <a:bodyPr lIns="0" tIns="0" rIns="0" bIns="0" rtlCol="0" anchor="t">
            <a:spAutoFit/>
          </a:bodyPr>
          <a:lstStyle/>
          <a:p>
            <a:pPr algn="l">
              <a:lnSpc>
                <a:spcPts val="5122"/>
              </a:lnSpc>
            </a:pPr>
            <a:r>
              <a:rPr lang="en-US" sz="3414">
                <a:solidFill>
                  <a:srgbClr val="4F3022"/>
                </a:solidFill>
                <a:latin typeface="More Sugar Thin"/>
                <a:ea typeface="More Sugar Thin"/>
                <a:cs typeface="More Sugar Thin"/>
                <a:sym typeface="More Sugar Thin"/>
              </a:rPr>
              <a:t>laboratary</a:t>
            </a:r>
          </a:p>
          <a:p>
            <a:pPr algn="l">
              <a:lnSpc>
                <a:spcPts val="4072"/>
              </a:lnSpc>
            </a:pPr>
            <a:endParaRPr lang="en-US" sz="3414">
              <a:solidFill>
                <a:srgbClr val="4F3022"/>
              </a:solidFill>
              <a:latin typeface="More Sugar Thin"/>
              <a:ea typeface="More Sugar Thin"/>
              <a:cs typeface="More Sugar Thin"/>
              <a:sym typeface="More Sugar Thin"/>
            </a:endParaRPr>
          </a:p>
          <a:p>
            <a:pPr algn="l">
              <a:lnSpc>
                <a:spcPts val="4072"/>
              </a:lnSpc>
            </a:pPr>
            <a:r>
              <a:rPr lang="en-US" sz="2714">
                <a:solidFill>
                  <a:srgbClr val="4F3022"/>
                </a:solidFill>
                <a:latin typeface="More Sugar Thin"/>
                <a:ea typeface="More Sugar Thin"/>
                <a:cs typeface="More Sugar Thin"/>
                <a:sym typeface="More Sugar Thin"/>
              </a:rPr>
              <a:t>Who manages the seed bank?</a:t>
            </a:r>
          </a:p>
          <a:p>
            <a:pPr algn="l">
              <a:lnSpc>
                <a:spcPts val="4072"/>
              </a:lnSpc>
            </a:pPr>
            <a:r>
              <a:rPr lang="en-US" sz="2714">
                <a:solidFill>
                  <a:srgbClr val="4F3022"/>
                </a:solidFill>
                <a:latin typeface="More Sugar Thin"/>
                <a:ea typeface="More Sugar Thin"/>
                <a:cs typeface="More Sugar Thin"/>
                <a:sym typeface="More Sugar Thin"/>
              </a:rPr>
              <a:t>Who conducts the vaccinations</a:t>
            </a:r>
          </a:p>
          <a:p>
            <a:pPr algn="l">
              <a:lnSpc>
                <a:spcPts val="4072"/>
              </a:lnSpc>
            </a:pPr>
            <a:r>
              <a:rPr lang="en-US" sz="2714">
                <a:solidFill>
                  <a:srgbClr val="4F3022"/>
                </a:solidFill>
                <a:latin typeface="More Sugar Thin"/>
                <a:ea typeface="More Sugar Thin"/>
                <a:cs typeface="More Sugar Thin"/>
                <a:sym typeface="More Sugar Thin"/>
              </a:rPr>
              <a:t>Who works in the hospital?</a:t>
            </a:r>
          </a:p>
          <a:p>
            <a:pPr algn="l">
              <a:lnSpc>
                <a:spcPts val="4072"/>
              </a:lnSpc>
            </a:pPr>
            <a:endParaRPr lang="en-US" sz="2714">
              <a:solidFill>
                <a:srgbClr val="4F3022"/>
              </a:solidFill>
              <a:latin typeface="More Sugar Thin"/>
              <a:ea typeface="More Sugar Thin"/>
              <a:cs typeface="More Sugar Thin"/>
              <a:sym typeface="More Sugar Thin"/>
            </a:endParaRPr>
          </a:p>
          <a:p>
            <a:pPr algn="l">
              <a:lnSpc>
                <a:spcPts val="4072"/>
              </a:lnSpc>
            </a:pPr>
            <a:r>
              <a:rPr lang="en-US" sz="2714">
                <a:solidFill>
                  <a:srgbClr val="4F3022"/>
                </a:solidFill>
                <a:latin typeface="More Sugar Thin"/>
                <a:ea typeface="More Sugar Thin"/>
                <a:cs typeface="More Sugar Thin"/>
                <a:sym typeface="More Sugar Thin"/>
              </a:rPr>
              <a:t>Examples </a:t>
            </a:r>
          </a:p>
          <a:p>
            <a:pPr algn="l">
              <a:lnSpc>
                <a:spcPts val="4072"/>
              </a:lnSpc>
            </a:pPr>
            <a:endParaRPr lang="en-US" sz="2714">
              <a:solidFill>
                <a:srgbClr val="4F3022"/>
              </a:solidFill>
              <a:latin typeface="More Sugar Thin"/>
              <a:ea typeface="More Sugar Thin"/>
              <a:cs typeface="More Sugar Thin"/>
              <a:sym typeface="More Sugar Thin"/>
            </a:endParaRPr>
          </a:p>
          <a:p>
            <a:pPr algn="l">
              <a:lnSpc>
                <a:spcPts val="4072"/>
              </a:lnSpc>
            </a:pPr>
            <a:r>
              <a:rPr lang="en-US" sz="2714">
                <a:solidFill>
                  <a:srgbClr val="4F3022"/>
                </a:solidFill>
                <a:latin typeface="More Sugar Thin"/>
                <a:ea typeface="More Sugar Thin"/>
                <a:cs typeface="More Sugar Thin"/>
                <a:sym typeface="More Sugar Thin"/>
              </a:rPr>
              <a:t>Who are the indigenous communities that rely on these animals for their livelihoods?</a:t>
            </a:r>
          </a:p>
          <a:p>
            <a:pPr algn="l">
              <a:lnSpc>
                <a:spcPts val="4072"/>
              </a:lnSpc>
            </a:pPr>
            <a:r>
              <a:rPr lang="en-US" sz="2714">
                <a:solidFill>
                  <a:srgbClr val="4F3022"/>
                </a:solidFill>
                <a:latin typeface="More Sugar Thin"/>
                <a:ea typeface="More Sugar Thin"/>
                <a:cs typeface="More Sugar Thin"/>
                <a:sym typeface="More Sugar Thin"/>
              </a:rPr>
              <a:t>Who is responsible for protecting these endangered species?</a:t>
            </a:r>
          </a:p>
          <a:p>
            <a:pPr algn="l">
              <a:lnSpc>
                <a:spcPts val="4072"/>
              </a:lnSpc>
            </a:pPr>
            <a:r>
              <a:rPr lang="en-US" sz="2714">
                <a:solidFill>
                  <a:srgbClr val="4F3022"/>
                </a:solidFill>
                <a:latin typeface="More Sugar Thin"/>
                <a:ea typeface="More Sugar Thin"/>
                <a:cs typeface="More Sugar Thin"/>
                <a:sym typeface="More Sugar Thin"/>
              </a:rPr>
              <a:t>Who are the individuals working to conserve these animals?</a:t>
            </a:r>
          </a:p>
          <a:p>
            <a:pPr algn="l">
              <a:lnSpc>
                <a:spcPts val="4072"/>
              </a:lnSpc>
            </a:pPr>
            <a:endParaRPr lang="en-US" sz="2714">
              <a:solidFill>
                <a:srgbClr val="4F3022"/>
              </a:solidFill>
              <a:latin typeface="More Sugar Thin"/>
              <a:ea typeface="More Sugar Thin"/>
              <a:cs typeface="More Sugar Thin"/>
              <a:sym typeface="More Sugar Thin"/>
            </a:endParaRPr>
          </a:p>
          <a:p>
            <a:pPr marL="0" lvl="0" indent="0" algn="l">
              <a:lnSpc>
                <a:spcPts val="4072"/>
              </a:lnSpc>
              <a:spcBef>
                <a:spcPct val="0"/>
              </a:spcBef>
            </a:pPr>
            <a:endParaRPr lang="en-US" sz="2714">
              <a:solidFill>
                <a:srgbClr val="4F3022"/>
              </a:solidFill>
              <a:latin typeface="More Sugar Thin"/>
              <a:ea typeface="More Sugar Thin"/>
              <a:cs typeface="More Sugar Thin"/>
              <a:sym typeface="More Sugar Thi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19391" y="-307345"/>
            <a:ext cx="20283810" cy="14088028"/>
          </a:xfrm>
          <a:custGeom>
            <a:avLst/>
            <a:gdLst/>
            <a:ahLst/>
            <a:cxnLst/>
            <a:rect l="l" t="t" r="r" b="b"/>
            <a:pathLst>
              <a:path w="20283810" h="14088028">
                <a:moveTo>
                  <a:pt x="0" y="0"/>
                </a:moveTo>
                <a:lnTo>
                  <a:pt x="20283810" y="0"/>
                </a:lnTo>
                <a:lnTo>
                  <a:pt x="20283810" y="14088028"/>
                </a:lnTo>
                <a:lnTo>
                  <a:pt x="0" y="140880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628423" y="385844"/>
            <a:ext cx="4993054" cy="1285711"/>
          </a:xfrm>
          <a:custGeom>
            <a:avLst/>
            <a:gdLst/>
            <a:ahLst/>
            <a:cxnLst/>
            <a:rect l="l" t="t" r="r" b="b"/>
            <a:pathLst>
              <a:path w="4993054" h="1285711">
                <a:moveTo>
                  <a:pt x="0" y="0"/>
                </a:moveTo>
                <a:lnTo>
                  <a:pt x="4993054" y="0"/>
                </a:lnTo>
                <a:lnTo>
                  <a:pt x="4993054" y="1285712"/>
                </a:lnTo>
                <a:lnTo>
                  <a:pt x="0" y="12857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75898" y="1155376"/>
            <a:ext cx="7380599" cy="8387410"/>
          </a:xfrm>
          <a:prstGeom prst="rect">
            <a:avLst/>
          </a:prstGeom>
        </p:spPr>
        <p:txBody>
          <a:bodyPr lIns="0" tIns="0" rIns="0" bIns="0" rtlCol="0" anchor="t">
            <a:spAutoFit/>
          </a:bodyPr>
          <a:lstStyle/>
          <a:p>
            <a:pPr algn="l">
              <a:lnSpc>
                <a:spcPts val="4926"/>
              </a:lnSpc>
            </a:pPr>
            <a:r>
              <a:rPr lang="en-US" sz="3284">
                <a:solidFill>
                  <a:srgbClr val="4F3022"/>
                </a:solidFill>
                <a:latin typeface="More Sugar Thin"/>
                <a:ea typeface="More Sugar Thin"/>
                <a:cs typeface="More Sugar Thin"/>
                <a:sym typeface="More Sugar Thin"/>
              </a:rPr>
              <a:t>Idea / devices </a:t>
            </a:r>
          </a:p>
          <a:p>
            <a:pPr algn="l">
              <a:lnSpc>
                <a:spcPts val="4326"/>
              </a:lnSpc>
            </a:pPr>
            <a:r>
              <a:rPr lang="en-US" sz="2884">
                <a:solidFill>
                  <a:srgbClr val="4F3022"/>
                </a:solidFill>
                <a:latin typeface="More Sugar Thin"/>
                <a:ea typeface="More Sugar Thin"/>
                <a:cs typeface="More Sugar Thin"/>
                <a:sym typeface="More Sugar Thin"/>
              </a:rPr>
              <a:t>What is the overall theme or purpose of the idea or devices</a:t>
            </a:r>
          </a:p>
          <a:p>
            <a:pPr algn="l">
              <a:lnSpc>
                <a:spcPts val="4326"/>
              </a:lnSpc>
            </a:pPr>
            <a:r>
              <a:rPr lang="en-US" sz="2884">
                <a:solidFill>
                  <a:srgbClr val="4F3022"/>
                </a:solidFill>
                <a:latin typeface="More Sugar Thin"/>
                <a:ea typeface="More Sugar Thin"/>
                <a:cs typeface="More Sugar Thin"/>
                <a:sym typeface="More Sugar Thin"/>
              </a:rPr>
              <a:t>What role do vaccines play in this project </a:t>
            </a:r>
          </a:p>
          <a:p>
            <a:pPr algn="l">
              <a:lnSpc>
                <a:spcPts val="4326"/>
              </a:lnSpc>
            </a:pPr>
            <a:r>
              <a:rPr lang="en-US" sz="2884">
                <a:solidFill>
                  <a:srgbClr val="4F3022"/>
                </a:solidFill>
                <a:latin typeface="More Sugar Thin"/>
                <a:ea typeface="More Sugar Thin"/>
                <a:cs typeface="More Sugar Thin"/>
                <a:sym typeface="More Sugar Thin"/>
              </a:rPr>
              <a:t>What kind of data would the software application connected to the neckband collect and process?</a:t>
            </a:r>
          </a:p>
          <a:p>
            <a:pPr algn="l">
              <a:lnSpc>
                <a:spcPts val="4326"/>
              </a:lnSpc>
            </a:pPr>
            <a:endParaRPr lang="en-US" sz="2884">
              <a:solidFill>
                <a:srgbClr val="4F3022"/>
              </a:solidFill>
              <a:latin typeface="More Sugar Thin"/>
              <a:ea typeface="More Sugar Thin"/>
              <a:cs typeface="More Sugar Thin"/>
              <a:sym typeface="More Sugar Thin"/>
            </a:endParaRPr>
          </a:p>
          <a:p>
            <a:pPr algn="l">
              <a:lnSpc>
                <a:spcPts val="4326"/>
              </a:lnSpc>
            </a:pPr>
            <a:r>
              <a:rPr lang="en-US" sz="2884">
                <a:solidFill>
                  <a:srgbClr val="4F3022"/>
                </a:solidFill>
                <a:latin typeface="More Sugar Thin"/>
                <a:ea typeface="More Sugar Thin"/>
                <a:cs typeface="More Sugar Thin"/>
                <a:sym typeface="More Sugar Thin"/>
              </a:rPr>
              <a:t> Labrotary</a:t>
            </a:r>
          </a:p>
          <a:p>
            <a:pPr algn="l">
              <a:lnSpc>
                <a:spcPts val="4326"/>
              </a:lnSpc>
            </a:pPr>
            <a:r>
              <a:rPr lang="en-US" sz="2884">
                <a:solidFill>
                  <a:srgbClr val="4F3022"/>
                </a:solidFill>
                <a:latin typeface="More Sugar Thin"/>
                <a:ea typeface="More Sugar Thin"/>
                <a:cs typeface="More Sugar Thin"/>
                <a:sym typeface="More Sugar Thin"/>
              </a:rPr>
              <a:t>What are the functions of the artificial fertility center</a:t>
            </a:r>
          </a:p>
          <a:p>
            <a:pPr algn="l">
              <a:lnSpc>
                <a:spcPts val="4326"/>
              </a:lnSpc>
            </a:pPr>
            <a:r>
              <a:rPr lang="en-US" sz="2884">
                <a:solidFill>
                  <a:srgbClr val="4F3022"/>
                </a:solidFill>
                <a:latin typeface="More Sugar Thin"/>
                <a:ea typeface="More Sugar Thin"/>
                <a:cs typeface="More Sugar Thin"/>
                <a:sym typeface="More Sugar Thin"/>
              </a:rPr>
              <a:t>What are the essential components of a greenhouse</a:t>
            </a:r>
          </a:p>
          <a:p>
            <a:pPr marL="0" lvl="0" indent="0" algn="l">
              <a:lnSpc>
                <a:spcPts val="4326"/>
              </a:lnSpc>
              <a:spcBef>
                <a:spcPct val="0"/>
              </a:spcBef>
            </a:pPr>
            <a:r>
              <a:rPr lang="en-US" sz="2884">
                <a:solidFill>
                  <a:srgbClr val="4F3022"/>
                </a:solidFill>
                <a:latin typeface="More Sugar Thin"/>
                <a:ea typeface="More Sugar Thin"/>
                <a:cs typeface="More Sugar Thin"/>
                <a:sym typeface="More Sugar Thin"/>
              </a:rPr>
              <a:t>What is the role of the monitoring room in the system</a:t>
            </a:r>
          </a:p>
        </p:txBody>
      </p:sp>
      <p:sp>
        <p:nvSpPr>
          <p:cNvPr id="5" name="TextBox 5"/>
          <p:cNvSpPr txBox="1"/>
          <p:nvPr/>
        </p:nvSpPr>
        <p:spPr>
          <a:xfrm>
            <a:off x="7350706" y="385844"/>
            <a:ext cx="3586588" cy="1120152"/>
          </a:xfrm>
          <a:prstGeom prst="rect">
            <a:avLst/>
          </a:prstGeom>
        </p:spPr>
        <p:txBody>
          <a:bodyPr lIns="0" tIns="0" rIns="0" bIns="0" rtlCol="0" anchor="t">
            <a:spAutoFit/>
          </a:bodyPr>
          <a:lstStyle/>
          <a:p>
            <a:pPr marL="0" lvl="0" indent="0" algn="l">
              <a:lnSpc>
                <a:spcPts val="8869"/>
              </a:lnSpc>
              <a:spcBef>
                <a:spcPct val="0"/>
              </a:spcBef>
            </a:pPr>
            <a:r>
              <a:rPr lang="en-US" sz="7391">
                <a:solidFill>
                  <a:srgbClr val="4F3022"/>
                </a:solidFill>
                <a:latin typeface="More Sugar"/>
                <a:ea typeface="More Sugar"/>
                <a:cs typeface="More Sugar"/>
                <a:sym typeface="More Sugar"/>
              </a:rPr>
              <a:t>What?</a:t>
            </a:r>
          </a:p>
        </p:txBody>
      </p:sp>
      <p:sp>
        <p:nvSpPr>
          <p:cNvPr id="6" name="AutoShape 6"/>
          <p:cNvSpPr/>
          <p:nvPr/>
        </p:nvSpPr>
        <p:spPr>
          <a:xfrm flipH="1">
            <a:off x="9124950" y="1671556"/>
            <a:ext cx="0" cy="7586744"/>
          </a:xfrm>
          <a:prstGeom prst="line">
            <a:avLst/>
          </a:prstGeom>
          <a:ln w="38100" cap="flat">
            <a:solidFill>
              <a:srgbClr val="000000"/>
            </a:solidFill>
            <a:prstDash val="solid"/>
            <a:headEnd type="none" w="sm" len="sm"/>
            <a:tailEnd type="none" w="sm" len="sm"/>
          </a:ln>
        </p:spPr>
      </p:sp>
      <p:sp>
        <p:nvSpPr>
          <p:cNvPr id="7" name="TextBox 7"/>
          <p:cNvSpPr txBox="1"/>
          <p:nvPr/>
        </p:nvSpPr>
        <p:spPr>
          <a:xfrm>
            <a:off x="9581934" y="1595356"/>
            <a:ext cx="7843520" cy="7292271"/>
          </a:xfrm>
          <a:prstGeom prst="rect">
            <a:avLst/>
          </a:prstGeom>
        </p:spPr>
        <p:txBody>
          <a:bodyPr lIns="0" tIns="0" rIns="0" bIns="0" rtlCol="0" anchor="t">
            <a:spAutoFit/>
          </a:bodyPr>
          <a:lstStyle/>
          <a:p>
            <a:pPr algn="l">
              <a:lnSpc>
                <a:spcPts val="4072"/>
              </a:lnSpc>
            </a:pPr>
            <a:r>
              <a:rPr lang="en-US" sz="2714">
                <a:solidFill>
                  <a:srgbClr val="4F3022"/>
                </a:solidFill>
                <a:latin typeface="More Sugar Thin"/>
                <a:ea typeface="More Sugar Thin"/>
                <a:cs typeface="More Sugar Thin"/>
                <a:sym typeface="More Sugar Thin"/>
              </a:rPr>
              <a:t>Examples &amp; Requirements </a:t>
            </a:r>
          </a:p>
          <a:p>
            <a:pPr algn="l">
              <a:lnSpc>
                <a:spcPts val="4072"/>
              </a:lnSpc>
            </a:pPr>
            <a:endParaRPr lang="en-US" sz="2714">
              <a:solidFill>
                <a:srgbClr val="4F3022"/>
              </a:solidFill>
              <a:latin typeface="More Sugar Thin"/>
              <a:ea typeface="More Sugar Thin"/>
              <a:cs typeface="More Sugar Thin"/>
              <a:sym typeface="More Sugar Thin"/>
            </a:endParaRPr>
          </a:p>
          <a:p>
            <a:pPr algn="l">
              <a:lnSpc>
                <a:spcPts val="4072"/>
              </a:lnSpc>
            </a:pPr>
            <a:r>
              <a:rPr lang="en-US" sz="2714">
                <a:solidFill>
                  <a:srgbClr val="4F3022"/>
                </a:solidFill>
                <a:latin typeface="More Sugar Thin"/>
                <a:ea typeface="More Sugar Thin"/>
                <a:cs typeface="More Sugar Thin"/>
                <a:sym typeface="More Sugar Thin"/>
              </a:rPr>
              <a:t>What are the examples of endangered animals</a:t>
            </a:r>
          </a:p>
          <a:p>
            <a:pPr algn="l">
              <a:lnSpc>
                <a:spcPts val="4072"/>
              </a:lnSpc>
            </a:pPr>
            <a:r>
              <a:rPr lang="en-US" sz="2714">
                <a:solidFill>
                  <a:srgbClr val="4F3022"/>
                </a:solidFill>
                <a:latin typeface="More Sugar Thin"/>
                <a:ea typeface="More Sugar Thin"/>
                <a:cs typeface="More Sugar Thin"/>
                <a:sym typeface="More Sugar Thin"/>
              </a:rPr>
              <a:t>What are the requirements for this project. </a:t>
            </a:r>
          </a:p>
          <a:p>
            <a:pPr algn="l">
              <a:lnSpc>
                <a:spcPts val="4072"/>
              </a:lnSpc>
            </a:pPr>
            <a:r>
              <a:rPr lang="en-US" sz="2714">
                <a:solidFill>
                  <a:srgbClr val="4F3022"/>
                </a:solidFill>
                <a:latin typeface="More Sugar Thin"/>
                <a:ea typeface="More Sugar Thin"/>
                <a:cs typeface="More Sugar Thin"/>
                <a:sym typeface="More Sugar Thin"/>
              </a:rPr>
              <a:t>What are the examples of endangered plant species.</a:t>
            </a:r>
          </a:p>
          <a:p>
            <a:pPr algn="l">
              <a:lnSpc>
                <a:spcPts val="4072"/>
              </a:lnSpc>
            </a:pPr>
            <a:endParaRPr lang="en-US" sz="2714">
              <a:solidFill>
                <a:srgbClr val="4F3022"/>
              </a:solidFill>
              <a:latin typeface="More Sugar Thin"/>
              <a:ea typeface="More Sugar Thin"/>
              <a:cs typeface="More Sugar Thin"/>
              <a:sym typeface="More Sugar Thin"/>
            </a:endParaRPr>
          </a:p>
          <a:p>
            <a:pPr algn="l">
              <a:lnSpc>
                <a:spcPts val="4072"/>
              </a:lnSpc>
            </a:pPr>
            <a:r>
              <a:rPr lang="en-US" sz="2714">
                <a:solidFill>
                  <a:srgbClr val="4F3022"/>
                </a:solidFill>
                <a:latin typeface="More Sugar Thin"/>
                <a:ea typeface="More Sugar Thin"/>
                <a:cs typeface="More Sugar Thin"/>
                <a:sym typeface="More Sugar Thin"/>
              </a:rPr>
              <a:t> Challenges faced</a:t>
            </a:r>
          </a:p>
          <a:p>
            <a:pPr algn="l">
              <a:lnSpc>
                <a:spcPts val="4072"/>
              </a:lnSpc>
            </a:pPr>
            <a:endParaRPr lang="en-US" sz="2714">
              <a:solidFill>
                <a:srgbClr val="4F3022"/>
              </a:solidFill>
              <a:latin typeface="More Sugar Thin"/>
              <a:ea typeface="More Sugar Thin"/>
              <a:cs typeface="More Sugar Thin"/>
              <a:sym typeface="More Sugar Thin"/>
            </a:endParaRPr>
          </a:p>
          <a:p>
            <a:pPr algn="l">
              <a:lnSpc>
                <a:spcPts val="4072"/>
              </a:lnSpc>
            </a:pPr>
            <a:r>
              <a:rPr lang="en-US" sz="2714">
                <a:solidFill>
                  <a:srgbClr val="4F3022"/>
                </a:solidFill>
                <a:latin typeface="More Sugar Thin"/>
                <a:ea typeface="More Sugar Thin"/>
                <a:cs typeface="More Sugar Thin"/>
                <a:sym typeface="More Sugar Thin"/>
              </a:rPr>
              <a:t>What are some of the major challenges faced by organisms?</a:t>
            </a:r>
          </a:p>
          <a:p>
            <a:pPr algn="l">
              <a:lnSpc>
                <a:spcPts val="4072"/>
              </a:lnSpc>
            </a:pPr>
            <a:r>
              <a:rPr lang="en-US" sz="2714">
                <a:solidFill>
                  <a:srgbClr val="4F3022"/>
                </a:solidFill>
                <a:latin typeface="More Sugar Thin"/>
                <a:ea typeface="More Sugar Thin"/>
                <a:cs typeface="More Sugar Thin"/>
                <a:sym typeface="More Sugar Thin"/>
              </a:rPr>
              <a:t>What role do diseases play in the survival of organisms?</a:t>
            </a:r>
          </a:p>
          <a:p>
            <a:pPr marL="0" lvl="0" indent="0" algn="l">
              <a:lnSpc>
                <a:spcPts val="4072"/>
              </a:lnSpc>
              <a:spcBef>
                <a:spcPct val="0"/>
              </a:spcBef>
            </a:pPr>
            <a:r>
              <a:rPr lang="en-US" sz="2714">
                <a:solidFill>
                  <a:srgbClr val="4F3022"/>
                </a:solidFill>
                <a:latin typeface="More Sugar Thin"/>
                <a:ea typeface="More Sugar Thin"/>
                <a:cs typeface="More Sugar Thin"/>
                <a:sym typeface="More Sugar Thin"/>
              </a:rPr>
              <a:t>What are the effects of environmental degradation?.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19391" y="-307345"/>
            <a:ext cx="20283810" cy="14088028"/>
          </a:xfrm>
          <a:custGeom>
            <a:avLst/>
            <a:gdLst/>
            <a:ahLst/>
            <a:cxnLst/>
            <a:rect l="l" t="t" r="r" b="b"/>
            <a:pathLst>
              <a:path w="20283810" h="14088028">
                <a:moveTo>
                  <a:pt x="0" y="0"/>
                </a:moveTo>
                <a:lnTo>
                  <a:pt x="20283810" y="0"/>
                </a:lnTo>
                <a:lnTo>
                  <a:pt x="20283810" y="14088028"/>
                </a:lnTo>
                <a:lnTo>
                  <a:pt x="0" y="140880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666523" y="385844"/>
            <a:ext cx="4993054" cy="1285711"/>
          </a:xfrm>
          <a:custGeom>
            <a:avLst/>
            <a:gdLst/>
            <a:ahLst/>
            <a:cxnLst/>
            <a:rect l="l" t="t" r="r" b="b"/>
            <a:pathLst>
              <a:path w="4993054" h="1285711">
                <a:moveTo>
                  <a:pt x="0" y="0"/>
                </a:moveTo>
                <a:lnTo>
                  <a:pt x="4993054" y="0"/>
                </a:lnTo>
                <a:lnTo>
                  <a:pt x="4993054" y="1285712"/>
                </a:lnTo>
                <a:lnTo>
                  <a:pt x="0" y="12857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343885" y="1200700"/>
            <a:ext cx="7380599" cy="8215530"/>
          </a:xfrm>
          <a:prstGeom prst="rect">
            <a:avLst/>
          </a:prstGeom>
        </p:spPr>
        <p:txBody>
          <a:bodyPr lIns="0" tIns="0" rIns="0" bIns="0" rtlCol="0" anchor="t">
            <a:spAutoFit/>
          </a:bodyPr>
          <a:lstStyle/>
          <a:p>
            <a:pPr algn="l">
              <a:lnSpc>
                <a:spcPts val="4926"/>
              </a:lnSpc>
            </a:pPr>
            <a:r>
              <a:rPr lang="en-US" sz="3284">
                <a:solidFill>
                  <a:srgbClr val="4F3022"/>
                </a:solidFill>
                <a:latin typeface="More Sugar Thin"/>
                <a:ea typeface="More Sugar Thin"/>
                <a:cs typeface="More Sugar Thin"/>
                <a:sym typeface="More Sugar Thin"/>
              </a:rPr>
              <a:t>Idea / devices </a:t>
            </a:r>
          </a:p>
          <a:p>
            <a:pPr algn="l">
              <a:lnSpc>
                <a:spcPts val="4326"/>
              </a:lnSpc>
            </a:pPr>
            <a:r>
              <a:rPr lang="en-US" sz="2884">
                <a:solidFill>
                  <a:srgbClr val="4F3022"/>
                </a:solidFill>
                <a:latin typeface="More Sugar"/>
                <a:ea typeface="More Sugar"/>
                <a:cs typeface="More Sugar"/>
                <a:sym typeface="More Sugar"/>
              </a:rPr>
              <a:t>When are herbs typically harvested and processed?</a:t>
            </a:r>
          </a:p>
          <a:p>
            <a:pPr algn="l">
              <a:lnSpc>
                <a:spcPts val="4326"/>
              </a:lnSpc>
            </a:pPr>
            <a:r>
              <a:rPr lang="en-US" sz="2884">
                <a:solidFill>
                  <a:srgbClr val="4F3022"/>
                </a:solidFill>
                <a:latin typeface="More Sugar"/>
                <a:ea typeface="More Sugar"/>
                <a:cs typeface="More Sugar"/>
                <a:sym typeface="More Sugar"/>
              </a:rPr>
              <a:t>When should software applications be updated or upgraded?</a:t>
            </a:r>
          </a:p>
          <a:p>
            <a:pPr algn="l">
              <a:lnSpc>
                <a:spcPts val="4326"/>
              </a:lnSpc>
            </a:pPr>
            <a:r>
              <a:rPr lang="en-US" sz="2884">
                <a:solidFill>
                  <a:srgbClr val="4F3022"/>
                </a:solidFill>
                <a:latin typeface="More Sugar"/>
                <a:ea typeface="More Sugar"/>
                <a:cs typeface="More Sugar"/>
                <a:sym typeface="More Sugar"/>
              </a:rPr>
              <a:t>When is the best time for artificial fertilization or weather control to be implemented?</a:t>
            </a:r>
          </a:p>
          <a:p>
            <a:pPr algn="l">
              <a:lnSpc>
                <a:spcPts val="4326"/>
              </a:lnSpc>
            </a:pPr>
            <a:endParaRPr lang="en-US" sz="2884">
              <a:solidFill>
                <a:srgbClr val="4F3022"/>
              </a:solidFill>
              <a:latin typeface="More Sugar"/>
              <a:ea typeface="More Sugar"/>
              <a:cs typeface="More Sugar"/>
              <a:sym typeface="More Sugar"/>
            </a:endParaRPr>
          </a:p>
          <a:p>
            <a:pPr algn="l">
              <a:lnSpc>
                <a:spcPts val="4326"/>
              </a:lnSpc>
            </a:pPr>
            <a:r>
              <a:rPr lang="en-US" sz="2884">
                <a:solidFill>
                  <a:srgbClr val="4F3022"/>
                </a:solidFill>
                <a:latin typeface="More Sugar Thin"/>
                <a:ea typeface="More Sugar Thin"/>
                <a:cs typeface="More Sugar Thin"/>
                <a:sym typeface="More Sugar Thin"/>
              </a:rPr>
              <a:t> Laboratories</a:t>
            </a:r>
          </a:p>
          <a:p>
            <a:pPr algn="l">
              <a:lnSpc>
                <a:spcPts val="4326"/>
              </a:lnSpc>
            </a:pPr>
            <a:r>
              <a:rPr lang="en-US" sz="2884">
                <a:solidFill>
                  <a:srgbClr val="4F3022"/>
                </a:solidFill>
                <a:latin typeface="More Sugar"/>
                <a:ea typeface="More Sugar"/>
                <a:cs typeface="More Sugar"/>
                <a:sym typeface="More Sugar"/>
              </a:rPr>
              <a:t>When are regular checkups scheduled?</a:t>
            </a:r>
          </a:p>
          <a:p>
            <a:pPr algn="l">
              <a:lnSpc>
                <a:spcPts val="4326"/>
              </a:lnSpc>
            </a:pPr>
            <a:r>
              <a:rPr lang="en-US" sz="2884">
                <a:solidFill>
                  <a:srgbClr val="4F3022"/>
                </a:solidFill>
                <a:latin typeface="More Sugar"/>
                <a:ea typeface="More Sugar"/>
                <a:cs typeface="More Sugar"/>
                <a:sym typeface="More Sugar"/>
              </a:rPr>
              <a:t>  When are tests conducted in the conservative lab?</a:t>
            </a:r>
          </a:p>
          <a:p>
            <a:pPr marL="0" lvl="0" indent="0" algn="l">
              <a:lnSpc>
                <a:spcPts val="4326"/>
              </a:lnSpc>
              <a:spcBef>
                <a:spcPct val="0"/>
              </a:spcBef>
            </a:pPr>
            <a:r>
              <a:rPr lang="en-US" sz="2884">
                <a:solidFill>
                  <a:srgbClr val="4F3022"/>
                </a:solidFill>
                <a:latin typeface="More Sugar"/>
                <a:ea typeface="More Sugar"/>
                <a:cs typeface="More Sugar"/>
                <a:sym typeface="More Sugar"/>
              </a:rPr>
              <a:t>When are researchers conducting experiments in the research lab?</a:t>
            </a:r>
          </a:p>
        </p:txBody>
      </p:sp>
      <p:sp>
        <p:nvSpPr>
          <p:cNvPr id="5" name="TextBox 5"/>
          <p:cNvSpPr txBox="1"/>
          <p:nvPr/>
        </p:nvSpPr>
        <p:spPr>
          <a:xfrm>
            <a:off x="7350706" y="385844"/>
            <a:ext cx="3154021" cy="1120152"/>
          </a:xfrm>
          <a:prstGeom prst="rect">
            <a:avLst/>
          </a:prstGeom>
        </p:spPr>
        <p:txBody>
          <a:bodyPr lIns="0" tIns="0" rIns="0" bIns="0" rtlCol="0" anchor="t">
            <a:spAutoFit/>
          </a:bodyPr>
          <a:lstStyle/>
          <a:p>
            <a:pPr marL="0" lvl="0" indent="0" algn="l">
              <a:lnSpc>
                <a:spcPts val="8869"/>
              </a:lnSpc>
              <a:spcBef>
                <a:spcPct val="0"/>
              </a:spcBef>
            </a:pPr>
            <a:r>
              <a:rPr lang="en-US" sz="7391">
                <a:solidFill>
                  <a:srgbClr val="4F3022"/>
                </a:solidFill>
                <a:latin typeface="More Sugar"/>
                <a:ea typeface="More Sugar"/>
                <a:cs typeface="More Sugar"/>
                <a:sym typeface="More Sugar"/>
              </a:rPr>
              <a:t>When?</a:t>
            </a:r>
          </a:p>
        </p:txBody>
      </p:sp>
      <p:sp>
        <p:nvSpPr>
          <p:cNvPr id="6" name="AutoShape 6"/>
          <p:cNvSpPr/>
          <p:nvPr/>
        </p:nvSpPr>
        <p:spPr>
          <a:xfrm flipH="1">
            <a:off x="9163050" y="1671556"/>
            <a:ext cx="0" cy="7586744"/>
          </a:xfrm>
          <a:prstGeom prst="line">
            <a:avLst/>
          </a:prstGeom>
          <a:ln w="38100" cap="flat">
            <a:solidFill>
              <a:srgbClr val="000000"/>
            </a:solidFill>
            <a:prstDash val="solid"/>
            <a:headEnd type="none" w="sm" len="sm"/>
            <a:tailEnd type="none" w="sm" len="sm"/>
          </a:ln>
        </p:spPr>
      </p:sp>
      <p:sp>
        <p:nvSpPr>
          <p:cNvPr id="7" name="TextBox 7"/>
          <p:cNvSpPr txBox="1"/>
          <p:nvPr/>
        </p:nvSpPr>
        <p:spPr>
          <a:xfrm>
            <a:off x="9604597" y="1667092"/>
            <a:ext cx="8092805" cy="8261302"/>
          </a:xfrm>
          <a:prstGeom prst="rect">
            <a:avLst/>
          </a:prstGeom>
        </p:spPr>
        <p:txBody>
          <a:bodyPr lIns="0" tIns="0" rIns="0" bIns="0" rtlCol="0" anchor="t">
            <a:spAutoFit/>
          </a:bodyPr>
          <a:lstStyle/>
          <a:p>
            <a:pPr algn="l">
              <a:lnSpc>
                <a:spcPts val="4072"/>
              </a:lnSpc>
            </a:pPr>
            <a:r>
              <a:rPr lang="en-US" sz="2714">
                <a:solidFill>
                  <a:srgbClr val="4F3022"/>
                </a:solidFill>
                <a:latin typeface="More Sugar Thin"/>
                <a:ea typeface="More Sugar Thin"/>
                <a:cs typeface="More Sugar Thin"/>
                <a:sym typeface="More Sugar Thin"/>
              </a:rPr>
              <a:t>Examples &amp; Requirements </a:t>
            </a:r>
          </a:p>
          <a:p>
            <a:pPr algn="l">
              <a:lnSpc>
                <a:spcPts val="4072"/>
              </a:lnSpc>
            </a:pPr>
            <a:endParaRPr lang="en-US" sz="2714">
              <a:solidFill>
                <a:srgbClr val="4F3022"/>
              </a:solidFill>
              <a:latin typeface="More Sugar Thin"/>
              <a:ea typeface="More Sugar Thin"/>
              <a:cs typeface="More Sugar Thin"/>
              <a:sym typeface="More Sugar Thin"/>
            </a:endParaRPr>
          </a:p>
          <a:p>
            <a:pPr algn="l">
              <a:lnSpc>
                <a:spcPts val="4072"/>
              </a:lnSpc>
            </a:pPr>
            <a:r>
              <a:rPr lang="en-US" sz="2714">
                <a:solidFill>
                  <a:srgbClr val="4F3022"/>
                </a:solidFill>
                <a:latin typeface="More Sugar"/>
                <a:ea typeface="More Sugar"/>
                <a:cs typeface="More Sugar"/>
                <a:sym typeface="More Sugar"/>
              </a:rPr>
              <a:t> </a:t>
            </a:r>
            <a:r>
              <a:rPr lang="en-US" sz="2714">
                <a:solidFill>
                  <a:srgbClr val="4F3022"/>
                </a:solidFill>
                <a:latin typeface="More Sugar Thin"/>
                <a:ea typeface="More Sugar Thin"/>
                <a:cs typeface="More Sugar Thin"/>
                <a:sym typeface="More Sugar Thin"/>
              </a:rPr>
              <a:t>When were these species first listed as endangered?</a:t>
            </a:r>
          </a:p>
          <a:p>
            <a:pPr algn="l">
              <a:lnSpc>
                <a:spcPts val="4072"/>
              </a:lnSpc>
            </a:pPr>
            <a:r>
              <a:rPr lang="en-US" sz="2714">
                <a:solidFill>
                  <a:srgbClr val="4F3022"/>
                </a:solidFill>
                <a:latin typeface="More Sugar Thin"/>
                <a:ea typeface="More Sugar Thin"/>
                <a:cs typeface="More Sugar Thin"/>
                <a:sym typeface="More Sugar Thin"/>
              </a:rPr>
              <a:t> When did these species start facing significant threats to their survival?</a:t>
            </a:r>
          </a:p>
          <a:p>
            <a:pPr algn="l">
              <a:lnSpc>
                <a:spcPts val="4072"/>
              </a:lnSpc>
            </a:pPr>
            <a:r>
              <a:rPr lang="en-US" sz="2714">
                <a:solidFill>
                  <a:srgbClr val="4F3022"/>
                </a:solidFill>
                <a:latin typeface="More Sugar Thin"/>
                <a:ea typeface="More Sugar Thin"/>
                <a:cs typeface="More Sugar Thin"/>
                <a:sym typeface="More Sugar Thin"/>
              </a:rPr>
              <a:t> When were conservation efforts initiated to protect these species?.</a:t>
            </a:r>
          </a:p>
          <a:p>
            <a:pPr algn="l">
              <a:lnSpc>
                <a:spcPts val="4072"/>
              </a:lnSpc>
            </a:pPr>
            <a:endParaRPr lang="en-US" sz="2714">
              <a:solidFill>
                <a:srgbClr val="4F3022"/>
              </a:solidFill>
              <a:latin typeface="More Sugar Thin"/>
              <a:ea typeface="More Sugar Thin"/>
              <a:cs typeface="More Sugar Thin"/>
              <a:sym typeface="More Sugar Thin"/>
            </a:endParaRPr>
          </a:p>
          <a:p>
            <a:pPr algn="l">
              <a:lnSpc>
                <a:spcPts val="4072"/>
              </a:lnSpc>
            </a:pPr>
            <a:r>
              <a:rPr lang="en-US" sz="2714">
                <a:solidFill>
                  <a:srgbClr val="4F3022"/>
                </a:solidFill>
                <a:latin typeface="More Sugar Thin"/>
                <a:ea typeface="More Sugar Thin"/>
                <a:cs typeface="More Sugar Thin"/>
                <a:sym typeface="More Sugar Thin"/>
              </a:rPr>
              <a:t> Challenges faced</a:t>
            </a:r>
          </a:p>
          <a:p>
            <a:pPr algn="l">
              <a:lnSpc>
                <a:spcPts val="4072"/>
              </a:lnSpc>
            </a:pPr>
            <a:endParaRPr lang="en-US" sz="2714">
              <a:solidFill>
                <a:srgbClr val="4F3022"/>
              </a:solidFill>
              <a:latin typeface="More Sugar Thin"/>
              <a:ea typeface="More Sugar Thin"/>
              <a:cs typeface="More Sugar Thin"/>
              <a:sym typeface="More Sugar Thin"/>
            </a:endParaRPr>
          </a:p>
          <a:p>
            <a:pPr algn="l">
              <a:lnSpc>
                <a:spcPts val="4072"/>
              </a:lnSpc>
            </a:pPr>
            <a:r>
              <a:rPr lang="en-US" sz="2714">
                <a:solidFill>
                  <a:srgbClr val="4F3022"/>
                </a:solidFill>
                <a:latin typeface="More Sugar"/>
                <a:ea typeface="More Sugar"/>
                <a:cs typeface="More Sugar"/>
                <a:sym typeface="More Sugar"/>
              </a:rPr>
              <a:t>When will we see significant progress in addressing these issues?</a:t>
            </a:r>
          </a:p>
          <a:p>
            <a:pPr algn="l">
              <a:lnSpc>
                <a:spcPts val="4072"/>
              </a:lnSpc>
            </a:pPr>
            <a:r>
              <a:rPr lang="en-US" sz="2714">
                <a:solidFill>
                  <a:srgbClr val="4F3022"/>
                </a:solidFill>
                <a:latin typeface="More Sugar"/>
                <a:ea typeface="More Sugar"/>
                <a:cs typeface="More Sugar"/>
                <a:sym typeface="More Sugar"/>
              </a:rPr>
              <a:t>When will we see the benefits of sustainable practices</a:t>
            </a:r>
          </a:p>
          <a:p>
            <a:pPr marL="0" lvl="0" indent="0" algn="l">
              <a:lnSpc>
                <a:spcPts val="4072"/>
              </a:lnSpc>
              <a:spcBef>
                <a:spcPct val="0"/>
              </a:spcBef>
            </a:pPr>
            <a:r>
              <a:rPr lang="en-US" sz="2714">
                <a:solidFill>
                  <a:srgbClr val="4F3022"/>
                </a:solidFill>
                <a:latin typeface="More Sugar"/>
                <a:ea typeface="More Sugar"/>
                <a:cs typeface="More Sugar"/>
                <a:sym typeface="More Sugar"/>
              </a:rPr>
              <a:t>When will funding for environmental initiatives increase?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19391" y="-307345"/>
            <a:ext cx="20283810" cy="14088028"/>
          </a:xfrm>
          <a:custGeom>
            <a:avLst/>
            <a:gdLst/>
            <a:ahLst/>
            <a:cxnLst/>
            <a:rect l="l" t="t" r="r" b="b"/>
            <a:pathLst>
              <a:path w="20283810" h="14088028">
                <a:moveTo>
                  <a:pt x="0" y="0"/>
                </a:moveTo>
                <a:lnTo>
                  <a:pt x="20283810" y="0"/>
                </a:lnTo>
                <a:lnTo>
                  <a:pt x="20283810" y="14088028"/>
                </a:lnTo>
                <a:lnTo>
                  <a:pt x="0" y="140880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647473" y="385844"/>
            <a:ext cx="4993054" cy="1285711"/>
          </a:xfrm>
          <a:custGeom>
            <a:avLst/>
            <a:gdLst/>
            <a:ahLst/>
            <a:cxnLst/>
            <a:rect l="l" t="t" r="r" b="b"/>
            <a:pathLst>
              <a:path w="4993054" h="1285711">
                <a:moveTo>
                  <a:pt x="0" y="0"/>
                </a:moveTo>
                <a:lnTo>
                  <a:pt x="4993054" y="0"/>
                </a:lnTo>
                <a:lnTo>
                  <a:pt x="4993054" y="1285712"/>
                </a:lnTo>
                <a:lnTo>
                  <a:pt x="0" y="12857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1749826"/>
            <a:ext cx="7380599" cy="6701623"/>
          </a:xfrm>
          <a:prstGeom prst="rect">
            <a:avLst/>
          </a:prstGeom>
        </p:spPr>
        <p:txBody>
          <a:bodyPr lIns="0" tIns="0" rIns="0" bIns="0" rtlCol="0" anchor="t">
            <a:spAutoFit/>
          </a:bodyPr>
          <a:lstStyle/>
          <a:p>
            <a:pPr algn="l">
              <a:lnSpc>
                <a:spcPts val="4926"/>
              </a:lnSpc>
            </a:pPr>
            <a:r>
              <a:rPr lang="en-US" sz="3284">
                <a:solidFill>
                  <a:srgbClr val="4F3022"/>
                </a:solidFill>
                <a:latin typeface="More Sugar Thin"/>
                <a:ea typeface="More Sugar Thin"/>
                <a:cs typeface="More Sugar Thin"/>
                <a:sym typeface="More Sugar Thin"/>
              </a:rPr>
              <a:t>Idea / devices </a:t>
            </a:r>
          </a:p>
          <a:p>
            <a:pPr algn="l">
              <a:lnSpc>
                <a:spcPts val="4326"/>
              </a:lnSpc>
            </a:pPr>
            <a:r>
              <a:rPr lang="en-US" sz="2884">
                <a:solidFill>
                  <a:srgbClr val="4F3022"/>
                </a:solidFill>
                <a:latin typeface="More Sugar Thin"/>
                <a:ea typeface="More Sugar Thin"/>
                <a:cs typeface="More Sugar Thin"/>
                <a:sym typeface="More Sugar Thin"/>
              </a:rPr>
              <a:t>Where are effective environmental solutions being implemented?</a:t>
            </a:r>
          </a:p>
          <a:p>
            <a:pPr algn="l">
              <a:lnSpc>
                <a:spcPts val="4326"/>
              </a:lnSpc>
            </a:pPr>
            <a:r>
              <a:rPr lang="en-US" sz="2884">
                <a:solidFill>
                  <a:srgbClr val="4F3022"/>
                </a:solidFill>
                <a:latin typeface="More Sugar Thin"/>
                <a:ea typeface="More Sugar Thin"/>
                <a:cs typeface="More Sugar Thin"/>
                <a:sym typeface="More Sugar Thin"/>
              </a:rPr>
              <a:t>Where is air pollution highest?</a:t>
            </a:r>
          </a:p>
          <a:p>
            <a:pPr algn="l">
              <a:lnSpc>
                <a:spcPts val="4326"/>
              </a:lnSpc>
            </a:pPr>
            <a:r>
              <a:rPr lang="en-US" sz="2884">
                <a:solidFill>
                  <a:srgbClr val="4F3022"/>
                </a:solidFill>
                <a:latin typeface="More Sugar Thin"/>
                <a:ea typeface="More Sugar Thin"/>
                <a:cs typeface="More Sugar Thin"/>
                <a:sym typeface="More Sugar Thin"/>
              </a:rPr>
              <a:t> Where are disease outbreaks most common?</a:t>
            </a:r>
          </a:p>
          <a:p>
            <a:pPr algn="l">
              <a:lnSpc>
                <a:spcPts val="4326"/>
              </a:lnSpc>
            </a:pPr>
            <a:endParaRPr lang="en-US" sz="2884">
              <a:solidFill>
                <a:srgbClr val="4F3022"/>
              </a:solidFill>
              <a:latin typeface="More Sugar Thin"/>
              <a:ea typeface="More Sugar Thin"/>
              <a:cs typeface="More Sugar Thin"/>
              <a:sym typeface="More Sugar Thin"/>
            </a:endParaRPr>
          </a:p>
          <a:p>
            <a:pPr algn="l">
              <a:lnSpc>
                <a:spcPts val="4326"/>
              </a:lnSpc>
            </a:pPr>
            <a:endParaRPr lang="en-US" sz="2884">
              <a:solidFill>
                <a:srgbClr val="4F3022"/>
              </a:solidFill>
              <a:latin typeface="More Sugar Thin"/>
              <a:ea typeface="More Sugar Thin"/>
              <a:cs typeface="More Sugar Thin"/>
              <a:sym typeface="More Sugar Thin"/>
            </a:endParaRPr>
          </a:p>
          <a:p>
            <a:pPr algn="l">
              <a:lnSpc>
                <a:spcPts val="4326"/>
              </a:lnSpc>
            </a:pPr>
            <a:r>
              <a:rPr lang="en-US" sz="2884">
                <a:solidFill>
                  <a:srgbClr val="4F3022"/>
                </a:solidFill>
                <a:latin typeface="More Sugar Thin"/>
                <a:ea typeface="More Sugar Thin"/>
                <a:cs typeface="More Sugar Thin"/>
                <a:sym typeface="More Sugar Thin"/>
              </a:rPr>
              <a:t> Labrotary </a:t>
            </a:r>
          </a:p>
          <a:p>
            <a:pPr algn="l">
              <a:lnSpc>
                <a:spcPts val="4326"/>
              </a:lnSpc>
            </a:pPr>
            <a:r>
              <a:rPr lang="en-US" sz="2884">
                <a:solidFill>
                  <a:srgbClr val="4F3022"/>
                </a:solidFill>
                <a:latin typeface="More Sugar Thin"/>
                <a:ea typeface="More Sugar Thin"/>
                <a:cs typeface="More Sugar Thin"/>
                <a:sym typeface="More Sugar Thin"/>
              </a:rPr>
              <a:t>Where are the laboratories located?</a:t>
            </a:r>
          </a:p>
          <a:p>
            <a:pPr algn="l">
              <a:lnSpc>
                <a:spcPts val="4326"/>
              </a:lnSpc>
            </a:pPr>
            <a:r>
              <a:rPr lang="en-US" sz="2884">
                <a:solidFill>
                  <a:srgbClr val="4F3022"/>
                </a:solidFill>
                <a:latin typeface="More Sugar Thin"/>
                <a:ea typeface="More Sugar Thin"/>
                <a:cs typeface="More Sugar Thin"/>
                <a:sym typeface="More Sugar Thin"/>
              </a:rPr>
              <a:t>Where are the soil testing facilities?</a:t>
            </a:r>
          </a:p>
          <a:p>
            <a:pPr marL="0" lvl="0" indent="0" algn="l">
              <a:lnSpc>
                <a:spcPts val="4326"/>
              </a:lnSpc>
              <a:spcBef>
                <a:spcPct val="0"/>
              </a:spcBef>
            </a:pPr>
            <a:r>
              <a:rPr lang="en-US" sz="2884">
                <a:solidFill>
                  <a:srgbClr val="4F3022"/>
                </a:solidFill>
                <a:latin typeface="More Sugar Thin"/>
                <a:ea typeface="More Sugar Thin"/>
                <a:cs typeface="More Sugar Thin"/>
                <a:sym typeface="More Sugar Thin"/>
              </a:rPr>
              <a:t>Where do researchers and students typically work?</a:t>
            </a:r>
          </a:p>
        </p:txBody>
      </p:sp>
      <p:sp>
        <p:nvSpPr>
          <p:cNvPr id="5" name="TextBox 5"/>
          <p:cNvSpPr txBox="1"/>
          <p:nvPr/>
        </p:nvSpPr>
        <p:spPr>
          <a:xfrm>
            <a:off x="7350706" y="385844"/>
            <a:ext cx="3586588" cy="1120152"/>
          </a:xfrm>
          <a:prstGeom prst="rect">
            <a:avLst/>
          </a:prstGeom>
        </p:spPr>
        <p:txBody>
          <a:bodyPr lIns="0" tIns="0" rIns="0" bIns="0" rtlCol="0" anchor="t">
            <a:spAutoFit/>
          </a:bodyPr>
          <a:lstStyle/>
          <a:p>
            <a:pPr marL="0" lvl="0" indent="0" algn="l">
              <a:lnSpc>
                <a:spcPts val="8869"/>
              </a:lnSpc>
              <a:spcBef>
                <a:spcPct val="0"/>
              </a:spcBef>
            </a:pPr>
            <a:r>
              <a:rPr lang="en-US" sz="7391">
                <a:solidFill>
                  <a:srgbClr val="4F3022"/>
                </a:solidFill>
                <a:latin typeface="More Sugar"/>
                <a:ea typeface="More Sugar"/>
                <a:cs typeface="More Sugar"/>
                <a:sym typeface="More Sugar"/>
              </a:rPr>
              <a:t>Where?</a:t>
            </a:r>
          </a:p>
        </p:txBody>
      </p:sp>
      <p:sp>
        <p:nvSpPr>
          <p:cNvPr id="6" name="AutoShape 6"/>
          <p:cNvSpPr/>
          <p:nvPr/>
        </p:nvSpPr>
        <p:spPr>
          <a:xfrm>
            <a:off x="8991600" y="1749827"/>
            <a:ext cx="152400" cy="7508474"/>
          </a:xfrm>
          <a:prstGeom prst="line">
            <a:avLst/>
          </a:prstGeom>
          <a:ln w="38100" cap="flat">
            <a:solidFill>
              <a:srgbClr val="000000"/>
            </a:solidFill>
            <a:prstDash val="solid"/>
            <a:headEnd type="none" w="sm" len="sm"/>
            <a:tailEnd type="none" w="sm" len="sm"/>
          </a:ln>
        </p:spPr>
      </p:sp>
      <p:sp>
        <p:nvSpPr>
          <p:cNvPr id="7" name="TextBox 7"/>
          <p:cNvSpPr txBox="1"/>
          <p:nvPr/>
        </p:nvSpPr>
        <p:spPr>
          <a:xfrm>
            <a:off x="9464273" y="1595356"/>
            <a:ext cx="8228612" cy="7831791"/>
          </a:xfrm>
          <a:prstGeom prst="rect">
            <a:avLst/>
          </a:prstGeom>
        </p:spPr>
        <p:txBody>
          <a:bodyPr lIns="0" tIns="0" rIns="0" bIns="0" rtlCol="0" anchor="t">
            <a:spAutoFit/>
          </a:bodyPr>
          <a:lstStyle/>
          <a:p>
            <a:pPr algn="l">
              <a:lnSpc>
                <a:spcPts val="4072"/>
              </a:lnSpc>
            </a:pPr>
            <a:r>
              <a:rPr lang="en-US" sz="2714">
                <a:solidFill>
                  <a:srgbClr val="4F3022"/>
                </a:solidFill>
                <a:latin typeface="More Sugar Thin"/>
                <a:ea typeface="More Sugar Thin"/>
                <a:cs typeface="More Sugar Thin"/>
                <a:sym typeface="More Sugar Thin"/>
              </a:rPr>
              <a:t>Examples &amp; Requirements </a:t>
            </a:r>
          </a:p>
          <a:p>
            <a:pPr algn="l">
              <a:lnSpc>
                <a:spcPts val="4072"/>
              </a:lnSpc>
            </a:pPr>
            <a:endParaRPr lang="en-US" sz="2714">
              <a:solidFill>
                <a:srgbClr val="4F3022"/>
              </a:solidFill>
              <a:latin typeface="More Sugar Thin"/>
              <a:ea typeface="More Sugar Thin"/>
              <a:cs typeface="More Sugar Thin"/>
              <a:sym typeface="More Sugar Thin"/>
            </a:endParaRPr>
          </a:p>
          <a:p>
            <a:pPr algn="l">
              <a:lnSpc>
                <a:spcPts val="4072"/>
              </a:lnSpc>
            </a:pPr>
            <a:r>
              <a:rPr lang="en-US" sz="2714">
                <a:solidFill>
                  <a:srgbClr val="4F3022"/>
                </a:solidFill>
                <a:latin typeface="More Sugar Thin"/>
                <a:ea typeface="More Sugar Thin"/>
                <a:cs typeface="More Sugar Thin"/>
                <a:sym typeface="More Sugar Thin"/>
              </a:rPr>
              <a:t>Where are these species found in their natural habitats?</a:t>
            </a:r>
          </a:p>
          <a:p>
            <a:pPr algn="l">
              <a:lnSpc>
                <a:spcPts val="4072"/>
              </a:lnSpc>
            </a:pPr>
            <a:r>
              <a:rPr lang="en-US" sz="2714">
                <a:solidFill>
                  <a:srgbClr val="4F3022"/>
                </a:solidFill>
                <a:latin typeface="More Sugar Thin"/>
                <a:ea typeface="More Sugar Thin"/>
                <a:cs typeface="More Sugar Thin"/>
                <a:sym typeface="More Sugar Thin"/>
              </a:rPr>
              <a:t> Where are the primary threats to these species located?</a:t>
            </a:r>
          </a:p>
          <a:p>
            <a:pPr algn="l">
              <a:lnSpc>
                <a:spcPts val="4072"/>
              </a:lnSpc>
            </a:pPr>
            <a:r>
              <a:rPr lang="en-US" sz="2714">
                <a:solidFill>
                  <a:srgbClr val="4F3022"/>
                </a:solidFill>
                <a:latin typeface="More Sugar Thin"/>
                <a:ea typeface="More Sugar Thin"/>
                <a:cs typeface="More Sugar Thin"/>
                <a:sym typeface="More Sugar Thin"/>
              </a:rPr>
              <a:t>Where are the most successful conservation efforts taking place?</a:t>
            </a:r>
          </a:p>
          <a:p>
            <a:pPr algn="l">
              <a:lnSpc>
                <a:spcPts val="4072"/>
              </a:lnSpc>
            </a:pPr>
            <a:r>
              <a:rPr lang="en-US" sz="2714">
                <a:solidFill>
                  <a:srgbClr val="4F3022"/>
                </a:solidFill>
                <a:latin typeface="More Sugar Thin"/>
                <a:ea typeface="More Sugar Thin"/>
                <a:cs typeface="More Sugar Thin"/>
                <a:sym typeface="More Sugar Thin"/>
              </a:rPr>
              <a:t>.</a:t>
            </a:r>
          </a:p>
          <a:p>
            <a:pPr algn="l">
              <a:lnSpc>
                <a:spcPts val="4072"/>
              </a:lnSpc>
            </a:pPr>
            <a:r>
              <a:rPr lang="en-US" sz="2714">
                <a:solidFill>
                  <a:srgbClr val="4F3022"/>
                </a:solidFill>
                <a:latin typeface="More Sugar Thin"/>
                <a:ea typeface="More Sugar Thin"/>
                <a:cs typeface="More Sugar Thin"/>
                <a:sym typeface="More Sugar Thin"/>
              </a:rPr>
              <a:t>Challenges faced</a:t>
            </a:r>
          </a:p>
          <a:p>
            <a:pPr algn="l">
              <a:lnSpc>
                <a:spcPts val="4072"/>
              </a:lnSpc>
            </a:pPr>
            <a:endParaRPr lang="en-US" sz="2714">
              <a:solidFill>
                <a:srgbClr val="4F3022"/>
              </a:solidFill>
              <a:latin typeface="More Sugar Thin"/>
              <a:ea typeface="More Sugar Thin"/>
              <a:cs typeface="More Sugar Thin"/>
              <a:sym typeface="More Sugar Thin"/>
            </a:endParaRPr>
          </a:p>
          <a:p>
            <a:pPr algn="l">
              <a:lnSpc>
                <a:spcPts val="4072"/>
              </a:lnSpc>
            </a:pPr>
            <a:r>
              <a:rPr lang="en-US" sz="2714">
                <a:solidFill>
                  <a:srgbClr val="4F3022"/>
                </a:solidFill>
                <a:latin typeface="More Sugar Thin"/>
                <a:ea typeface="More Sugar Thin"/>
                <a:cs typeface="More Sugar Thin"/>
                <a:sym typeface="More Sugar Thin"/>
              </a:rPr>
              <a:t>Where are effective environmental solutions being implemented?</a:t>
            </a:r>
          </a:p>
          <a:p>
            <a:pPr algn="l">
              <a:lnSpc>
                <a:spcPts val="4072"/>
              </a:lnSpc>
            </a:pPr>
            <a:r>
              <a:rPr lang="en-US" sz="2714">
                <a:solidFill>
                  <a:srgbClr val="4F3022"/>
                </a:solidFill>
                <a:latin typeface="More Sugar Thin"/>
                <a:ea typeface="More Sugar Thin"/>
                <a:cs typeface="More Sugar Thin"/>
                <a:sym typeface="More Sugar Thin"/>
              </a:rPr>
              <a:t>Where is air pollution highest?</a:t>
            </a:r>
          </a:p>
          <a:p>
            <a:pPr marL="0" lvl="0" indent="0" algn="l">
              <a:lnSpc>
                <a:spcPts val="4072"/>
              </a:lnSpc>
              <a:spcBef>
                <a:spcPct val="0"/>
              </a:spcBef>
            </a:pPr>
            <a:r>
              <a:rPr lang="en-US" sz="2714">
                <a:solidFill>
                  <a:srgbClr val="4F3022"/>
                </a:solidFill>
                <a:latin typeface="More Sugar Thin"/>
                <a:ea typeface="More Sugar Thin"/>
                <a:cs typeface="More Sugar Thin"/>
                <a:sym typeface="More Sugar Thin"/>
              </a:rPr>
              <a:t>Where are disease outbreaks most common?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19391" y="-307345"/>
            <a:ext cx="20283810" cy="14088028"/>
          </a:xfrm>
          <a:custGeom>
            <a:avLst/>
            <a:gdLst/>
            <a:ahLst/>
            <a:cxnLst/>
            <a:rect l="l" t="t" r="r" b="b"/>
            <a:pathLst>
              <a:path w="20283810" h="14088028">
                <a:moveTo>
                  <a:pt x="0" y="0"/>
                </a:moveTo>
                <a:lnTo>
                  <a:pt x="20283810" y="0"/>
                </a:lnTo>
                <a:lnTo>
                  <a:pt x="20283810" y="14088028"/>
                </a:lnTo>
                <a:lnTo>
                  <a:pt x="0" y="140880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647473" y="385844"/>
            <a:ext cx="4993054" cy="1285711"/>
          </a:xfrm>
          <a:custGeom>
            <a:avLst/>
            <a:gdLst/>
            <a:ahLst/>
            <a:cxnLst/>
            <a:rect l="l" t="t" r="r" b="b"/>
            <a:pathLst>
              <a:path w="4993054" h="1285711">
                <a:moveTo>
                  <a:pt x="0" y="0"/>
                </a:moveTo>
                <a:lnTo>
                  <a:pt x="4993054" y="0"/>
                </a:lnTo>
                <a:lnTo>
                  <a:pt x="4993054" y="1285712"/>
                </a:lnTo>
                <a:lnTo>
                  <a:pt x="0" y="12857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75898" y="1155376"/>
            <a:ext cx="7380599" cy="7672699"/>
          </a:xfrm>
          <a:prstGeom prst="rect">
            <a:avLst/>
          </a:prstGeom>
        </p:spPr>
        <p:txBody>
          <a:bodyPr lIns="0" tIns="0" rIns="0" bIns="0" rtlCol="0" anchor="t">
            <a:spAutoFit/>
          </a:bodyPr>
          <a:lstStyle/>
          <a:p>
            <a:pPr algn="l">
              <a:lnSpc>
                <a:spcPts val="4926"/>
              </a:lnSpc>
            </a:pPr>
            <a:r>
              <a:rPr lang="en-US" sz="3284">
                <a:solidFill>
                  <a:srgbClr val="4F3022"/>
                </a:solidFill>
                <a:latin typeface="More Sugar Thin"/>
                <a:ea typeface="More Sugar Thin"/>
                <a:cs typeface="More Sugar Thin"/>
                <a:sym typeface="More Sugar Thin"/>
              </a:rPr>
              <a:t>Idea / devices </a:t>
            </a:r>
          </a:p>
          <a:p>
            <a:pPr algn="l">
              <a:lnSpc>
                <a:spcPts val="4326"/>
              </a:lnSpc>
            </a:pPr>
            <a:r>
              <a:rPr lang="en-US" sz="2884">
                <a:solidFill>
                  <a:srgbClr val="4F3022"/>
                </a:solidFill>
                <a:latin typeface="More Sugar"/>
                <a:ea typeface="More Sugar"/>
                <a:cs typeface="More Sugar"/>
                <a:sym typeface="More Sugar"/>
              </a:rPr>
              <a:t>How can protected areas be managed and maintained</a:t>
            </a:r>
          </a:p>
          <a:p>
            <a:pPr algn="l">
              <a:lnSpc>
                <a:spcPts val="4326"/>
              </a:lnSpc>
            </a:pPr>
            <a:r>
              <a:rPr lang="en-US" sz="2884">
                <a:solidFill>
                  <a:srgbClr val="4F3022"/>
                </a:solidFill>
                <a:latin typeface="More Sugar"/>
                <a:ea typeface="More Sugar"/>
                <a:cs typeface="More Sugar"/>
                <a:sym typeface="More Sugar"/>
              </a:rPr>
              <a:t>How can a greenhouse be constructed or maintained?</a:t>
            </a:r>
          </a:p>
          <a:p>
            <a:pPr algn="l">
              <a:lnSpc>
                <a:spcPts val="4326"/>
              </a:lnSpc>
            </a:pPr>
            <a:r>
              <a:rPr lang="en-US" sz="2884">
                <a:solidFill>
                  <a:srgbClr val="4F3022"/>
                </a:solidFill>
                <a:latin typeface="More Sugar"/>
                <a:ea typeface="More Sugar"/>
                <a:cs typeface="More Sugar"/>
                <a:sym typeface="More Sugar"/>
              </a:rPr>
              <a:t>How can software applications be developed to track wildlife data?</a:t>
            </a:r>
          </a:p>
          <a:p>
            <a:pPr algn="l">
              <a:lnSpc>
                <a:spcPts val="4326"/>
              </a:lnSpc>
            </a:pPr>
            <a:endParaRPr lang="en-US" sz="2884">
              <a:solidFill>
                <a:srgbClr val="4F3022"/>
              </a:solidFill>
              <a:latin typeface="More Sugar"/>
              <a:ea typeface="More Sugar"/>
              <a:cs typeface="More Sugar"/>
              <a:sym typeface="More Sugar"/>
            </a:endParaRPr>
          </a:p>
          <a:p>
            <a:pPr algn="l">
              <a:lnSpc>
                <a:spcPts val="4326"/>
              </a:lnSpc>
            </a:pPr>
            <a:r>
              <a:rPr lang="en-US" sz="2884">
                <a:solidFill>
                  <a:srgbClr val="4F3022"/>
                </a:solidFill>
                <a:latin typeface="More Sugar Thin"/>
                <a:ea typeface="More Sugar Thin"/>
                <a:cs typeface="More Sugar Thin"/>
                <a:sym typeface="More Sugar Thin"/>
              </a:rPr>
              <a:t> Labs </a:t>
            </a:r>
          </a:p>
          <a:p>
            <a:pPr algn="l">
              <a:lnSpc>
                <a:spcPts val="4326"/>
              </a:lnSpc>
            </a:pPr>
            <a:endParaRPr lang="en-US" sz="2884">
              <a:solidFill>
                <a:srgbClr val="4F3022"/>
              </a:solidFill>
              <a:latin typeface="More Sugar Thin"/>
              <a:ea typeface="More Sugar Thin"/>
              <a:cs typeface="More Sugar Thin"/>
              <a:sym typeface="More Sugar Thin"/>
            </a:endParaRPr>
          </a:p>
          <a:p>
            <a:pPr algn="l">
              <a:lnSpc>
                <a:spcPts val="4326"/>
              </a:lnSpc>
            </a:pPr>
            <a:r>
              <a:rPr lang="en-US" sz="2884">
                <a:solidFill>
                  <a:srgbClr val="4F3022"/>
                </a:solidFill>
                <a:latin typeface="More Sugar"/>
                <a:ea typeface="More Sugar"/>
                <a:cs typeface="More Sugar"/>
                <a:sym typeface="More Sugar"/>
              </a:rPr>
              <a:t>How is the seed bank managed?</a:t>
            </a:r>
          </a:p>
          <a:p>
            <a:pPr algn="l">
              <a:lnSpc>
                <a:spcPts val="4326"/>
              </a:lnSpc>
            </a:pPr>
            <a:r>
              <a:rPr lang="en-US" sz="2884">
                <a:solidFill>
                  <a:srgbClr val="4F3022"/>
                </a:solidFill>
                <a:latin typeface="More Sugar"/>
                <a:ea typeface="More Sugar"/>
                <a:cs typeface="More Sugar"/>
                <a:sym typeface="More Sugar"/>
              </a:rPr>
              <a:t>How are fertility treatments performed?</a:t>
            </a:r>
          </a:p>
          <a:p>
            <a:pPr marL="0" lvl="0" indent="0" algn="l">
              <a:lnSpc>
                <a:spcPts val="4326"/>
              </a:lnSpc>
              <a:spcBef>
                <a:spcPct val="0"/>
              </a:spcBef>
            </a:pPr>
            <a:r>
              <a:rPr lang="en-US" sz="2884">
                <a:solidFill>
                  <a:srgbClr val="4F3022"/>
                </a:solidFill>
                <a:latin typeface="More Sugar"/>
                <a:ea typeface="More Sugar"/>
                <a:cs typeface="More Sugar"/>
                <a:sym typeface="More Sugar"/>
              </a:rPr>
              <a:t>How are animals diagnosed and treated in the hospital?</a:t>
            </a:r>
          </a:p>
        </p:txBody>
      </p:sp>
      <p:sp>
        <p:nvSpPr>
          <p:cNvPr id="5" name="TextBox 5"/>
          <p:cNvSpPr txBox="1"/>
          <p:nvPr/>
        </p:nvSpPr>
        <p:spPr>
          <a:xfrm>
            <a:off x="7837946" y="468624"/>
            <a:ext cx="2612109" cy="1120152"/>
          </a:xfrm>
          <a:prstGeom prst="rect">
            <a:avLst/>
          </a:prstGeom>
        </p:spPr>
        <p:txBody>
          <a:bodyPr lIns="0" tIns="0" rIns="0" bIns="0" rtlCol="0" anchor="t">
            <a:spAutoFit/>
          </a:bodyPr>
          <a:lstStyle/>
          <a:p>
            <a:pPr marL="0" lvl="0" indent="0" algn="l">
              <a:lnSpc>
                <a:spcPts val="8869"/>
              </a:lnSpc>
              <a:spcBef>
                <a:spcPct val="0"/>
              </a:spcBef>
            </a:pPr>
            <a:r>
              <a:rPr lang="en-US" sz="7391">
                <a:solidFill>
                  <a:srgbClr val="4F3022"/>
                </a:solidFill>
                <a:latin typeface="More Sugar"/>
                <a:ea typeface="More Sugar"/>
                <a:cs typeface="More Sugar"/>
                <a:sym typeface="More Sugar"/>
              </a:rPr>
              <a:t>How?</a:t>
            </a:r>
          </a:p>
        </p:txBody>
      </p:sp>
      <p:sp>
        <p:nvSpPr>
          <p:cNvPr id="6" name="AutoShape 6"/>
          <p:cNvSpPr/>
          <p:nvPr/>
        </p:nvSpPr>
        <p:spPr>
          <a:xfrm>
            <a:off x="8458200" y="1943100"/>
            <a:ext cx="24442" cy="7309111"/>
          </a:xfrm>
          <a:prstGeom prst="line">
            <a:avLst/>
          </a:prstGeom>
          <a:ln w="38100" cap="flat">
            <a:solidFill>
              <a:srgbClr val="000000"/>
            </a:solidFill>
            <a:prstDash val="solid"/>
            <a:headEnd type="none" w="sm" len="sm"/>
            <a:tailEnd type="none" w="sm" len="sm"/>
          </a:ln>
        </p:spPr>
      </p:sp>
      <p:sp>
        <p:nvSpPr>
          <p:cNvPr id="7" name="TextBox 7"/>
          <p:cNvSpPr txBox="1"/>
          <p:nvPr/>
        </p:nvSpPr>
        <p:spPr>
          <a:xfrm>
            <a:off x="9717908" y="1775695"/>
            <a:ext cx="7843520" cy="7258849"/>
          </a:xfrm>
          <a:prstGeom prst="rect">
            <a:avLst/>
          </a:prstGeom>
        </p:spPr>
        <p:txBody>
          <a:bodyPr lIns="0" tIns="0" rIns="0" bIns="0" rtlCol="0" anchor="t">
            <a:spAutoFit/>
          </a:bodyPr>
          <a:lstStyle/>
          <a:p>
            <a:pPr algn="l">
              <a:lnSpc>
                <a:spcPts val="4072"/>
              </a:lnSpc>
            </a:pPr>
            <a:r>
              <a:rPr lang="en-US" sz="2714">
                <a:solidFill>
                  <a:srgbClr val="4F3022"/>
                </a:solidFill>
                <a:latin typeface="More Sugar Thin"/>
                <a:ea typeface="More Sugar Thin"/>
                <a:cs typeface="More Sugar Thin"/>
                <a:sym typeface="More Sugar Thin"/>
              </a:rPr>
              <a:t>Examples &amp; Requirements </a:t>
            </a:r>
          </a:p>
          <a:p>
            <a:pPr algn="l">
              <a:lnSpc>
                <a:spcPts val="4072"/>
              </a:lnSpc>
            </a:pPr>
            <a:r>
              <a:rPr lang="en-US" sz="2714">
                <a:solidFill>
                  <a:srgbClr val="4F3022"/>
                </a:solidFill>
                <a:latin typeface="More Sugar"/>
                <a:ea typeface="More Sugar"/>
                <a:cs typeface="More Sugar"/>
                <a:sym typeface="More Sugar"/>
              </a:rPr>
              <a:t>How are conservationists working to protect these species?</a:t>
            </a:r>
          </a:p>
          <a:p>
            <a:pPr algn="l">
              <a:lnSpc>
                <a:spcPts val="4072"/>
              </a:lnSpc>
            </a:pPr>
            <a:r>
              <a:rPr lang="en-US" sz="2714">
                <a:solidFill>
                  <a:srgbClr val="4F3022"/>
                </a:solidFill>
                <a:latin typeface="More Sugar"/>
                <a:ea typeface="More Sugar"/>
                <a:cs typeface="More Sugar"/>
                <a:sym typeface="More Sugar"/>
              </a:rPr>
              <a:t>How are these species being affected by climate change?</a:t>
            </a:r>
          </a:p>
          <a:p>
            <a:pPr algn="l">
              <a:lnSpc>
                <a:spcPts val="4072"/>
              </a:lnSpc>
            </a:pPr>
            <a:r>
              <a:rPr lang="en-US" sz="2714">
                <a:solidFill>
                  <a:srgbClr val="4F3022"/>
                </a:solidFill>
                <a:latin typeface="More Sugar"/>
                <a:ea typeface="More Sugar"/>
                <a:cs typeface="More Sugar"/>
                <a:sym typeface="More Sugar"/>
              </a:rPr>
              <a:t> * How are human activities contributing to the decline of these species?</a:t>
            </a:r>
          </a:p>
          <a:p>
            <a:pPr algn="l">
              <a:lnSpc>
                <a:spcPts val="4072"/>
              </a:lnSpc>
            </a:pPr>
            <a:endParaRPr lang="en-US" sz="2714">
              <a:solidFill>
                <a:srgbClr val="4F3022"/>
              </a:solidFill>
              <a:latin typeface="More Sugar"/>
              <a:ea typeface="More Sugar"/>
              <a:cs typeface="More Sugar"/>
              <a:sym typeface="More Sugar"/>
            </a:endParaRPr>
          </a:p>
          <a:p>
            <a:pPr algn="l">
              <a:lnSpc>
                <a:spcPts val="4072"/>
              </a:lnSpc>
            </a:pPr>
            <a:r>
              <a:rPr lang="en-US" sz="2714">
                <a:solidFill>
                  <a:srgbClr val="4F3022"/>
                </a:solidFill>
                <a:latin typeface="More Sugar Thin"/>
                <a:ea typeface="More Sugar Thin"/>
                <a:cs typeface="More Sugar Thin"/>
                <a:sym typeface="More Sugar Thin"/>
              </a:rPr>
              <a:t> Challenges faced</a:t>
            </a:r>
          </a:p>
          <a:p>
            <a:pPr algn="l">
              <a:lnSpc>
                <a:spcPts val="4072"/>
              </a:lnSpc>
            </a:pPr>
            <a:endParaRPr lang="en-US" sz="2714">
              <a:solidFill>
                <a:srgbClr val="4F3022"/>
              </a:solidFill>
              <a:latin typeface="More Sugar Thin"/>
              <a:ea typeface="More Sugar Thin"/>
              <a:cs typeface="More Sugar Thin"/>
              <a:sym typeface="More Sugar Thin"/>
            </a:endParaRPr>
          </a:p>
          <a:p>
            <a:pPr algn="l">
              <a:lnSpc>
                <a:spcPts val="4072"/>
              </a:lnSpc>
            </a:pPr>
            <a:r>
              <a:rPr lang="en-US" sz="2714">
                <a:solidFill>
                  <a:srgbClr val="4F3022"/>
                </a:solidFill>
                <a:latin typeface="More Sugar Thin"/>
                <a:ea typeface="More Sugar Thin"/>
                <a:cs typeface="More Sugar Thin"/>
                <a:sym typeface="More Sugar Thin"/>
              </a:rPr>
              <a:t>How can we prevent the spread of diseases?</a:t>
            </a:r>
          </a:p>
          <a:p>
            <a:pPr algn="l">
              <a:lnSpc>
                <a:spcPts val="4072"/>
              </a:lnSpc>
            </a:pPr>
            <a:r>
              <a:rPr lang="en-US" sz="2714">
                <a:solidFill>
                  <a:srgbClr val="4F3022"/>
                </a:solidFill>
                <a:latin typeface="More Sugar Thin"/>
                <a:ea typeface="More Sugar Thin"/>
                <a:cs typeface="More Sugar Thin"/>
                <a:sym typeface="More Sugar Thin"/>
              </a:rPr>
              <a:t>How can we limit the use of harmful chemicals?</a:t>
            </a:r>
          </a:p>
          <a:p>
            <a:pPr marL="0" lvl="0" indent="0" algn="l">
              <a:lnSpc>
                <a:spcPts val="4072"/>
              </a:lnSpc>
              <a:spcBef>
                <a:spcPct val="0"/>
              </a:spcBef>
            </a:pPr>
            <a:r>
              <a:rPr lang="en-US" sz="2714">
                <a:solidFill>
                  <a:srgbClr val="4F3022"/>
                </a:solidFill>
                <a:latin typeface="More Sugar Thin"/>
                <a:ea typeface="More Sugar Thin"/>
                <a:cs typeface="More Sugar Thin"/>
                <a:sym typeface="More Sugar Thin"/>
              </a:rPr>
              <a:t>How can individuals and communities contribute to environmental conservation?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418272" y="215303"/>
            <a:ext cx="9856393" cy="9856393"/>
            <a:chOff x="0" y="0"/>
            <a:chExt cx="13141858" cy="13141858"/>
          </a:xfrm>
        </p:grpSpPr>
        <p:sp>
          <p:nvSpPr>
            <p:cNvPr id="3" name="Freeform 3"/>
            <p:cNvSpPr/>
            <p:nvPr/>
          </p:nvSpPr>
          <p:spPr>
            <a:xfrm rot="-1200957">
              <a:off x="1444916" y="1444916"/>
              <a:ext cx="10252025" cy="10252025"/>
            </a:xfrm>
            <a:custGeom>
              <a:avLst/>
              <a:gdLst/>
              <a:ahLst/>
              <a:cxnLst/>
              <a:rect l="l" t="t" r="r" b="b"/>
              <a:pathLst>
                <a:path w="10252025" h="10252025">
                  <a:moveTo>
                    <a:pt x="0" y="0"/>
                  </a:moveTo>
                  <a:lnTo>
                    <a:pt x="10252025" y="0"/>
                  </a:lnTo>
                  <a:lnTo>
                    <a:pt x="10252025" y="10252025"/>
                  </a:lnTo>
                  <a:lnTo>
                    <a:pt x="0" y="10252025"/>
                  </a:lnTo>
                  <a:lnTo>
                    <a:pt x="0" y="0"/>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311122" y="1311122"/>
              <a:ext cx="10252025" cy="10252025"/>
            </a:xfrm>
            <a:custGeom>
              <a:avLst/>
              <a:gdLst/>
              <a:ahLst/>
              <a:cxnLst/>
              <a:rect l="l" t="t" r="r" b="b"/>
              <a:pathLst>
                <a:path w="10252025" h="10252025">
                  <a:moveTo>
                    <a:pt x="0" y="0"/>
                  </a:moveTo>
                  <a:lnTo>
                    <a:pt x="10252025" y="0"/>
                  </a:lnTo>
                  <a:lnTo>
                    <a:pt x="10252025" y="10252025"/>
                  </a:lnTo>
                  <a:lnTo>
                    <a:pt x="0" y="102520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5" name="Group 5"/>
          <p:cNvGrpSpPr/>
          <p:nvPr/>
        </p:nvGrpSpPr>
        <p:grpSpPr>
          <a:xfrm>
            <a:off x="9977833" y="1942940"/>
            <a:ext cx="6148356" cy="6377634"/>
            <a:chOff x="0" y="0"/>
            <a:chExt cx="6362700" cy="6599971"/>
          </a:xfrm>
        </p:grpSpPr>
        <p:sp>
          <p:nvSpPr>
            <p:cNvPr id="6" name="Freeform 6"/>
            <p:cNvSpPr/>
            <p:nvPr/>
          </p:nvSpPr>
          <p:spPr>
            <a:xfrm>
              <a:off x="6350" y="6373"/>
              <a:ext cx="6350013" cy="6587237"/>
            </a:xfrm>
            <a:custGeom>
              <a:avLst/>
              <a:gdLst/>
              <a:ahLst/>
              <a:cxnLst/>
              <a:rect l="l" t="t" r="r" b="b"/>
              <a:pathLst>
                <a:path w="6350013" h="6587237">
                  <a:moveTo>
                    <a:pt x="6350000" y="5500841"/>
                  </a:moveTo>
                  <a:cubicBezTo>
                    <a:pt x="6350000" y="6100840"/>
                    <a:pt x="5865419" y="6587238"/>
                    <a:pt x="5267617" y="6587238"/>
                  </a:cubicBezTo>
                  <a:lnTo>
                    <a:pt x="1082383" y="6587238"/>
                  </a:lnTo>
                  <a:cubicBezTo>
                    <a:pt x="484594" y="6587238"/>
                    <a:pt x="0" y="6100853"/>
                    <a:pt x="0" y="5500841"/>
                  </a:cubicBezTo>
                  <a:lnTo>
                    <a:pt x="0" y="1086384"/>
                  </a:lnTo>
                  <a:cubicBezTo>
                    <a:pt x="0" y="486386"/>
                    <a:pt x="484581" y="0"/>
                    <a:pt x="1082383" y="0"/>
                  </a:cubicBezTo>
                  <a:lnTo>
                    <a:pt x="5267630" y="0"/>
                  </a:lnTo>
                  <a:cubicBezTo>
                    <a:pt x="5865419" y="0"/>
                    <a:pt x="6350013" y="486386"/>
                    <a:pt x="6350013" y="1086384"/>
                  </a:cubicBezTo>
                  <a:lnTo>
                    <a:pt x="6350013" y="5500841"/>
                  </a:lnTo>
                  <a:close/>
                </a:path>
              </a:pathLst>
            </a:custGeom>
            <a:solidFill>
              <a:srgbClr val="000000">
                <a:alpha val="0"/>
              </a:srgbClr>
            </a:solidFill>
            <a:ln w="12700">
              <a:solidFill>
                <a:srgbClr val="000000"/>
              </a:solidFill>
            </a:ln>
          </p:spPr>
        </p:sp>
      </p:grpSp>
      <p:sp>
        <p:nvSpPr>
          <p:cNvPr id="7" name="Freeform 7"/>
          <p:cNvSpPr/>
          <p:nvPr/>
        </p:nvSpPr>
        <p:spPr>
          <a:xfrm>
            <a:off x="9695577" y="2305943"/>
            <a:ext cx="6094668" cy="7504143"/>
          </a:xfrm>
          <a:custGeom>
            <a:avLst/>
            <a:gdLst/>
            <a:ahLst/>
            <a:cxnLst/>
            <a:rect l="l" t="t" r="r" b="b"/>
            <a:pathLst>
              <a:path w="6094668" h="7504143">
                <a:moveTo>
                  <a:pt x="0" y="0"/>
                </a:moveTo>
                <a:lnTo>
                  <a:pt x="6094668" y="0"/>
                </a:lnTo>
                <a:lnTo>
                  <a:pt x="6094668" y="7504143"/>
                </a:lnTo>
                <a:lnTo>
                  <a:pt x="0" y="7504143"/>
                </a:lnTo>
                <a:lnTo>
                  <a:pt x="0" y="0"/>
                </a:lnTo>
                <a:close/>
              </a:path>
            </a:pathLst>
          </a:custGeom>
          <a:blipFill>
            <a:blip r:embed="rId4"/>
            <a:stretch>
              <a:fillRect l="-4012" r="-14886"/>
            </a:stretch>
          </a:blipFill>
        </p:spPr>
      </p:sp>
      <p:grpSp>
        <p:nvGrpSpPr>
          <p:cNvPr id="8" name="Group 8"/>
          <p:cNvGrpSpPr/>
          <p:nvPr/>
        </p:nvGrpSpPr>
        <p:grpSpPr>
          <a:xfrm>
            <a:off x="1132531" y="765741"/>
            <a:ext cx="7285740" cy="8884070"/>
            <a:chOff x="0" y="0"/>
            <a:chExt cx="9714320" cy="11845427"/>
          </a:xfrm>
        </p:grpSpPr>
        <p:sp>
          <p:nvSpPr>
            <p:cNvPr id="9" name="TextBox 9"/>
            <p:cNvSpPr txBox="1"/>
            <p:nvPr/>
          </p:nvSpPr>
          <p:spPr>
            <a:xfrm>
              <a:off x="0" y="-76200"/>
              <a:ext cx="9714320" cy="3030911"/>
            </a:xfrm>
            <a:prstGeom prst="rect">
              <a:avLst/>
            </a:prstGeom>
          </p:spPr>
          <p:txBody>
            <a:bodyPr lIns="0" tIns="0" rIns="0" bIns="0" rtlCol="0" anchor="t">
              <a:spAutoFit/>
            </a:bodyPr>
            <a:lstStyle/>
            <a:p>
              <a:pPr algn="l">
                <a:lnSpc>
                  <a:spcPts val="9099"/>
                </a:lnSpc>
              </a:pPr>
              <a:r>
                <a:rPr lang="en-US" sz="6999" b="1">
                  <a:solidFill>
                    <a:srgbClr val="2A2E3A"/>
                  </a:solidFill>
                  <a:latin typeface="Klein Bold"/>
                  <a:ea typeface="Klein Bold"/>
                  <a:cs typeface="Klein Bold"/>
                  <a:sym typeface="Klein Bold"/>
                </a:rPr>
                <a:t>About the </a:t>
              </a:r>
              <a:r>
                <a:rPr lang="en-US" sz="6999" b="1">
                  <a:solidFill>
                    <a:srgbClr val="718BAB"/>
                  </a:solidFill>
                  <a:latin typeface="Klein Bold"/>
                  <a:ea typeface="Klein Bold"/>
                  <a:cs typeface="Klein Bold"/>
                  <a:sym typeface="Klein Bold"/>
                </a:rPr>
                <a:t>Project</a:t>
              </a:r>
            </a:p>
          </p:txBody>
        </p:sp>
        <p:sp>
          <p:nvSpPr>
            <p:cNvPr id="10" name="TextBox 10"/>
            <p:cNvSpPr txBox="1"/>
            <p:nvPr/>
          </p:nvSpPr>
          <p:spPr>
            <a:xfrm>
              <a:off x="0" y="3644956"/>
              <a:ext cx="8770288" cy="8200471"/>
            </a:xfrm>
            <a:prstGeom prst="rect">
              <a:avLst/>
            </a:prstGeom>
          </p:spPr>
          <p:txBody>
            <a:bodyPr lIns="0" tIns="0" rIns="0" bIns="0" rtlCol="0" anchor="t">
              <a:spAutoFit/>
            </a:bodyPr>
            <a:lstStyle/>
            <a:p>
              <a:pPr marL="690879" lvl="1" indent="-345439" algn="l">
                <a:lnSpc>
                  <a:spcPts val="4479"/>
                </a:lnSpc>
                <a:buFont typeface="Arial"/>
                <a:buChar char="•"/>
              </a:pPr>
              <a:r>
                <a:rPr lang="en-US" sz="3199">
                  <a:solidFill>
                    <a:srgbClr val="2A2E3A"/>
                  </a:solidFill>
                  <a:latin typeface="Helios"/>
                  <a:ea typeface="Helios"/>
                  <a:cs typeface="Helios"/>
                  <a:sym typeface="Helios"/>
                </a:rPr>
                <a:t>Aims to conserve, protect and restore their populations of animals ,plant ,and other organisms at risk of extinction</a:t>
              </a:r>
            </a:p>
            <a:p>
              <a:pPr marL="690879" lvl="1" indent="-345439" algn="l">
                <a:lnSpc>
                  <a:spcPts val="4479"/>
                </a:lnSpc>
                <a:buFont typeface="Arial"/>
                <a:buChar char="•"/>
              </a:pPr>
              <a:r>
                <a:rPr lang="en-US" sz="3199">
                  <a:solidFill>
                    <a:srgbClr val="2A2E3A"/>
                  </a:solidFill>
                  <a:latin typeface="Helios"/>
                  <a:ea typeface="Helios"/>
                  <a:cs typeface="Helios"/>
                  <a:sym typeface="Helios"/>
                </a:rPr>
                <a:t>The goal is to maintain biodiversity, ensuring healthy ecosystem and preserving natural balance of environment for the safety of planet and upcoming generation </a:t>
              </a:r>
            </a:p>
            <a:p>
              <a:pPr algn="l">
                <a:lnSpc>
                  <a:spcPts val="4479"/>
                </a:lnSpc>
              </a:pPr>
              <a:endParaRPr lang="en-US" sz="3199">
                <a:solidFill>
                  <a:srgbClr val="2A2E3A"/>
                </a:solidFill>
                <a:latin typeface="Helios"/>
                <a:ea typeface="Helios"/>
                <a:cs typeface="Helios"/>
                <a:sym typeface="Helios"/>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D050E"/>
        </a:solidFill>
        <a:effectLst/>
      </p:bgPr>
    </p:bg>
    <p:spTree>
      <p:nvGrpSpPr>
        <p:cNvPr id="1" name=""/>
        <p:cNvGrpSpPr/>
        <p:nvPr/>
      </p:nvGrpSpPr>
      <p:grpSpPr>
        <a:xfrm>
          <a:off x="0" y="0"/>
          <a:ext cx="0" cy="0"/>
          <a:chOff x="0" y="0"/>
          <a:chExt cx="0" cy="0"/>
        </a:xfrm>
      </p:grpSpPr>
      <p:sp>
        <p:nvSpPr>
          <p:cNvPr id="2" name="Freeform 2"/>
          <p:cNvSpPr/>
          <p:nvPr/>
        </p:nvSpPr>
        <p:spPr>
          <a:xfrm rot="444838">
            <a:off x="7207611" y="5745632"/>
            <a:ext cx="6613544" cy="7980143"/>
          </a:xfrm>
          <a:custGeom>
            <a:avLst/>
            <a:gdLst/>
            <a:ahLst/>
            <a:cxnLst/>
            <a:rect l="l" t="t" r="r" b="b"/>
            <a:pathLst>
              <a:path w="6613544" h="7980143">
                <a:moveTo>
                  <a:pt x="0" y="0"/>
                </a:moveTo>
                <a:lnTo>
                  <a:pt x="6613544" y="0"/>
                </a:lnTo>
                <a:lnTo>
                  <a:pt x="6613544" y="7980143"/>
                </a:lnTo>
                <a:lnTo>
                  <a:pt x="0" y="7980143"/>
                </a:lnTo>
                <a:lnTo>
                  <a:pt x="0" y="0"/>
                </a:lnTo>
                <a:close/>
              </a:path>
            </a:pathLst>
          </a:custGeom>
          <a:blipFill>
            <a:blip r:embed="rId2"/>
            <a:stretch>
              <a:fillRect/>
            </a:stretch>
          </a:blipFill>
        </p:spPr>
      </p:sp>
      <p:sp>
        <p:nvSpPr>
          <p:cNvPr id="3" name="Freeform 3"/>
          <p:cNvSpPr/>
          <p:nvPr/>
        </p:nvSpPr>
        <p:spPr>
          <a:xfrm rot="-471420">
            <a:off x="4018986" y="5828835"/>
            <a:ext cx="6000815" cy="6333314"/>
          </a:xfrm>
          <a:custGeom>
            <a:avLst/>
            <a:gdLst/>
            <a:ahLst/>
            <a:cxnLst/>
            <a:rect l="l" t="t" r="r" b="b"/>
            <a:pathLst>
              <a:path w="6000815" h="6333314">
                <a:moveTo>
                  <a:pt x="0" y="0"/>
                </a:moveTo>
                <a:lnTo>
                  <a:pt x="6000815" y="0"/>
                </a:lnTo>
                <a:lnTo>
                  <a:pt x="6000815" y="6333315"/>
                </a:lnTo>
                <a:lnTo>
                  <a:pt x="0" y="6333315"/>
                </a:lnTo>
                <a:lnTo>
                  <a:pt x="0" y="0"/>
                </a:lnTo>
                <a:close/>
              </a:path>
            </a:pathLst>
          </a:custGeom>
          <a:blipFill>
            <a:blip r:embed="rId3"/>
            <a:stretch>
              <a:fillRect/>
            </a:stretch>
          </a:blipFill>
        </p:spPr>
      </p:sp>
      <p:sp>
        <p:nvSpPr>
          <p:cNvPr id="4" name="Freeform 4"/>
          <p:cNvSpPr/>
          <p:nvPr/>
        </p:nvSpPr>
        <p:spPr>
          <a:xfrm rot="821109" flipH="1">
            <a:off x="1316278" y="6044155"/>
            <a:ext cx="4595978" cy="7383097"/>
          </a:xfrm>
          <a:custGeom>
            <a:avLst/>
            <a:gdLst/>
            <a:ahLst/>
            <a:cxnLst/>
            <a:rect l="l" t="t" r="r" b="b"/>
            <a:pathLst>
              <a:path w="4595978" h="7383097">
                <a:moveTo>
                  <a:pt x="4595978" y="0"/>
                </a:moveTo>
                <a:lnTo>
                  <a:pt x="0" y="0"/>
                </a:lnTo>
                <a:lnTo>
                  <a:pt x="0" y="7383097"/>
                </a:lnTo>
                <a:lnTo>
                  <a:pt x="4595978" y="7383097"/>
                </a:lnTo>
                <a:lnTo>
                  <a:pt x="4595978" y="0"/>
                </a:lnTo>
                <a:close/>
              </a:path>
            </a:pathLst>
          </a:custGeom>
          <a:blipFill>
            <a:blip r:embed="rId4"/>
            <a:stretch>
              <a:fillRect/>
            </a:stretch>
          </a:blipFill>
        </p:spPr>
      </p:sp>
      <p:sp>
        <p:nvSpPr>
          <p:cNvPr id="5" name="Freeform 5"/>
          <p:cNvSpPr/>
          <p:nvPr/>
        </p:nvSpPr>
        <p:spPr>
          <a:xfrm>
            <a:off x="-2524921" y="5281433"/>
            <a:ext cx="5687076" cy="6780419"/>
          </a:xfrm>
          <a:custGeom>
            <a:avLst/>
            <a:gdLst/>
            <a:ahLst/>
            <a:cxnLst/>
            <a:rect l="l" t="t" r="r" b="b"/>
            <a:pathLst>
              <a:path w="5687076" h="6780419">
                <a:moveTo>
                  <a:pt x="0" y="0"/>
                </a:moveTo>
                <a:lnTo>
                  <a:pt x="5687076" y="0"/>
                </a:lnTo>
                <a:lnTo>
                  <a:pt x="5687076" y="6780419"/>
                </a:lnTo>
                <a:lnTo>
                  <a:pt x="0" y="6780419"/>
                </a:lnTo>
                <a:lnTo>
                  <a:pt x="0" y="0"/>
                </a:lnTo>
                <a:close/>
              </a:path>
            </a:pathLst>
          </a:custGeom>
          <a:blipFill>
            <a:blip r:embed="rId5"/>
            <a:stretch>
              <a:fillRect/>
            </a:stretch>
          </a:blipFill>
        </p:spPr>
      </p:sp>
      <p:sp>
        <p:nvSpPr>
          <p:cNvPr id="6" name="Freeform 6"/>
          <p:cNvSpPr/>
          <p:nvPr/>
        </p:nvSpPr>
        <p:spPr>
          <a:xfrm>
            <a:off x="11044928" y="6365674"/>
            <a:ext cx="5010656" cy="7044859"/>
          </a:xfrm>
          <a:custGeom>
            <a:avLst/>
            <a:gdLst/>
            <a:ahLst/>
            <a:cxnLst/>
            <a:rect l="l" t="t" r="r" b="b"/>
            <a:pathLst>
              <a:path w="5010656" h="7044859">
                <a:moveTo>
                  <a:pt x="0" y="0"/>
                </a:moveTo>
                <a:lnTo>
                  <a:pt x="5010656" y="0"/>
                </a:lnTo>
                <a:lnTo>
                  <a:pt x="5010656" y="7044859"/>
                </a:lnTo>
                <a:lnTo>
                  <a:pt x="0" y="7044859"/>
                </a:lnTo>
                <a:lnTo>
                  <a:pt x="0" y="0"/>
                </a:lnTo>
                <a:close/>
              </a:path>
            </a:pathLst>
          </a:custGeom>
          <a:blipFill>
            <a:blip r:embed="rId6"/>
            <a:stretch>
              <a:fillRect/>
            </a:stretch>
          </a:blipFill>
        </p:spPr>
      </p:sp>
      <p:sp>
        <p:nvSpPr>
          <p:cNvPr id="7" name="Freeform 7"/>
          <p:cNvSpPr/>
          <p:nvPr/>
        </p:nvSpPr>
        <p:spPr>
          <a:xfrm rot="-2351189" flipH="1">
            <a:off x="14019635" y="4562969"/>
            <a:ext cx="7759035" cy="9390663"/>
          </a:xfrm>
          <a:custGeom>
            <a:avLst/>
            <a:gdLst/>
            <a:ahLst/>
            <a:cxnLst/>
            <a:rect l="l" t="t" r="r" b="b"/>
            <a:pathLst>
              <a:path w="7759035" h="9390663">
                <a:moveTo>
                  <a:pt x="7759035" y="0"/>
                </a:moveTo>
                <a:lnTo>
                  <a:pt x="0" y="0"/>
                </a:lnTo>
                <a:lnTo>
                  <a:pt x="0" y="9390662"/>
                </a:lnTo>
                <a:lnTo>
                  <a:pt x="7759035" y="9390662"/>
                </a:lnTo>
                <a:lnTo>
                  <a:pt x="7759035" y="0"/>
                </a:lnTo>
                <a:close/>
              </a:path>
            </a:pathLst>
          </a:custGeom>
          <a:blipFill>
            <a:blip r:embed="rId7"/>
            <a:stretch>
              <a:fillRect/>
            </a:stretch>
          </a:blipFill>
        </p:spPr>
      </p:sp>
      <p:grpSp>
        <p:nvGrpSpPr>
          <p:cNvPr id="8" name="Group 8"/>
          <p:cNvGrpSpPr/>
          <p:nvPr/>
        </p:nvGrpSpPr>
        <p:grpSpPr>
          <a:xfrm>
            <a:off x="3162155" y="1298037"/>
            <a:ext cx="11963690" cy="3160702"/>
            <a:chOff x="0" y="0"/>
            <a:chExt cx="15951586" cy="4214269"/>
          </a:xfrm>
        </p:grpSpPr>
        <p:sp>
          <p:nvSpPr>
            <p:cNvPr id="9" name="TextBox 9"/>
            <p:cNvSpPr txBox="1"/>
            <p:nvPr/>
          </p:nvSpPr>
          <p:spPr>
            <a:xfrm>
              <a:off x="0" y="-9525"/>
              <a:ext cx="15951586" cy="2549525"/>
            </a:xfrm>
            <a:prstGeom prst="rect">
              <a:avLst/>
            </a:prstGeom>
          </p:spPr>
          <p:txBody>
            <a:bodyPr lIns="0" tIns="0" rIns="0" bIns="0" rtlCol="0" anchor="t">
              <a:spAutoFit/>
            </a:bodyPr>
            <a:lstStyle/>
            <a:p>
              <a:pPr algn="ctr">
                <a:lnSpc>
                  <a:spcPts val="15000"/>
                </a:lnSpc>
              </a:pPr>
              <a:r>
                <a:rPr lang="en-US" sz="12500">
                  <a:solidFill>
                    <a:srgbClr val="FFF7EA"/>
                  </a:solidFill>
                  <a:latin typeface="Lovelace"/>
                  <a:ea typeface="Lovelace"/>
                  <a:cs typeface="Lovelace"/>
                  <a:sym typeface="Lovelace"/>
                </a:rPr>
                <a:t>Thank you!</a:t>
              </a:r>
            </a:p>
          </p:txBody>
        </p:sp>
        <p:sp>
          <p:nvSpPr>
            <p:cNvPr id="10" name="TextBox 10"/>
            <p:cNvSpPr txBox="1"/>
            <p:nvPr/>
          </p:nvSpPr>
          <p:spPr>
            <a:xfrm>
              <a:off x="2430985" y="2852585"/>
              <a:ext cx="11089616" cy="1361684"/>
            </a:xfrm>
            <a:prstGeom prst="rect">
              <a:avLst/>
            </a:prstGeom>
          </p:spPr>
          <p:txBody>
            <a:bodyPr lIns="0" tIns="0" rIns="0" bIns="0" rtlCol="0" anchor="t">
              <a:spAutoFit/>
            </a:bodyPr>
            <a:lstStyle/>
            <a:p>
              <a:pPr algn="ctr">
                <a:lnSpc>
                  <a:spcPts val="4160"/>
                </a:lnSpc>
              </a:pPr>
              <a:r>
                <a:rPr lang="en-US" sz="3200">
                  <a:solidFill>
                    <a:srgbClr val="FFF7EA"/>
                  </a:solidFill>
                  <a:latin typeface="TT Interphases"/>
                  <a:ea typeface="TT Interphases"/>
                  <a:cs typeface="TT Interphases"/>
                  <a:sym typeface="TT Interphases"/>
                </a:rPr>
                <a:t>For giving us such wonderful chance to represent ourself!!!!</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2E3EE"/>
        </a:solidFill>
        <a:effectLst/>
      </p:bgPr>
    </p:bg>
    <p:spTree>
      <p:nvGrpSpPr>
        <p:cNvPr id="1" name=""/>
        <p:cNvGrpSpPr/>
        <p:nvPr/>
      </p:nvGrpSpPr>
      <p:grpSpPr>
        <a:xfrm>
          <a:off x="0" y="0"/>
          <a:ext cx="0" cy="0"/>
          <a:chOff x="0" y="0"/>
          <a:chExt cx="0" cy="0"/>
        </a:xfrm>
      </p:grpSpPr>
      <p:sp>
        <p:nvSpPr>
          <p:cNvPr id="2" name="TextBox 2"/>
          <p:cNvSpPr txBox="1"/>
          <p:nvPr/>
        </p:nvSpPr>
        <p:spPr>
          <a:xfrm>
            <a:off x="730689" y="745568"/>
            <a:ext cx="16371138" cy="8995740"/>
          </a:xfrm>
          <a:prstGeom prst="rect">
            <a:avLst/>
          </a:prstGeom>
        </p:spPr>
        <p:txBody>
          <a:bodyPr lIns="0" tIns="0" rIns="0" bIns="0" rtlCol="0" anchor="t">
            <a:spAutoFit/>
          </a:bodyPr>
          <a:lstStyle/>
          <a:p>
            <a:pPr marL="561342" lvl="1" indent="-280671" algn="just">
              <a:lnSpc>
                <a:spcPts val="3380"/>
              </a:lnSpc>
              <a:buFont typeface="Arial"/>
              <a:buChar char="•"/>
            </a:pPr>
            <a:r>
              <a:rPr lang="en-US" sz="2600" b="1">
                <a:solidFill>
                  <a:srgbClr val="000000"/>
                </a:solidFill>
                <a:latin typeface="Aileron Bold"/>
                <a:ea typeface="Aileron Bold"/>
                <a:cs typeface="Aileron Bold"/>
                <a:sym typeface="Aileron Bold"/>
              </a:rPr>
              <a:t>Why to select this project </a:t>
            </a:r>
          </a:p>
          <a:p>
            <a:pPr marL="561342" lvl="1" indent="-280671" algn="just">
              <a:lnSpc>
                <a:spcPts val="3380"/>
              </a:lnSpc>
              <a:buFont typeface="Arial"/>
              <a:buChar char="•"/>
            </a:pPr>
            <a:r>
              <a:rPr lang="en-US" sz="2600" b="1">
                <a:solidFill>
                  <a:srgbClr val="000000"/>
                </a:solidFill>
                <a:latin typeface="Aileron Bold"/>
                <a:ea typeface="Aileron Bold"/>
                <a:cs typeface="Aileron Bold"/>
                <a:sym typeface="Aileron Bold"/>
              </a:rPr>
              <a:t> Importance of conservation</a:t>
            </a:r>
          </a:p>
          <a:p>
            <a:pPr marL="561342" lvl="1" indent="-280671" algn="just">
              <a:lnSpc>
                <a:spcPts val="3380"/>
              </a:lnSpc>
              <a:buFont typeface="Arial"/>
              <a:buChar char="•"/>
            </a:pPr>
            <a:r>
              <a:rPr lang="en-US" sz="2600" b="1">
                <a:solidFill>
                  <a:srgbClr val="000000"/>
                </a:solidFill>
                <a:latin typeface="Aileron Bold"/>
                <a:ea typeface="Aileron Bold"/>
                <a:cs typeface="Aileron Bold"/>
                <a:sym typeface="Aileron Bold"/>
              </a:rPr>
              <a:t>Protecting endangered species is important for the health of our planet and to secure the future for the ecosystem and people. At IFAW our mission is to build a future where animals and people can thrive together.</a:t>
            </a:r>
          </a:p>
          <a:p>
            <a:pPr marL="561342" lvl="1" indent="-280671" algn="just">
              <a:lnSpc>
                <a:spcPts val="3380"/>
              </a:lnSpc>
              <a:buFont typeface="Arial"/>
              <a:buChar char="•"/>
            </a:pPr>
            <a:endParaRPr lang="en-US" sz="2600" b="1">
              <a:solidFill>
                <a:srgbClr val="000000"/>
              </a:solidFill>
              <a:latin typeface="Aileron Bold"/>
              <a:ea typeface="Aileron Bold"/>
              <a:cs typeface="Aileron Bold"/>
              <a:sym typeface="Aileron Bold"/>
            </a:endParaRPr>
          </a:p>
          <a:p>
            <a:pPr marL="561342" lvl="1" indent="-280671" algn="just">
              <a:lnSpc>
                <a:spcPts val="3380"/>
              </a:lnSpc>
              <a:buFont typeface="Arial"/>
              <a:buChar char="•"/>
            </a:pPr>
            <a:r>
              <a:rPr lang="en-US" sz="2600" b="1">
                <a:solidFill>
                  <a:srgbClr val="000000"/>
                </a:solidFill>
                <a:latin typeface="Aileron Bold"/>
                <a:ea typeface="Aileron Bold"/>
                <a:cs typeface="Aileron Bold"/>
                <a:sym typeface="Aileron Bold"/>
              </a:rPr>
              <a:t> Relevant to real word issues </a:t>
            </a:r>
          </a:p>
          <a:p>
            <a:pPr algn="just">
              <a:lnSpc>
                <a:spcPts val="3380"/>
              </a:lnSpc>
            </a:pPr>
            <a:endParaRPr lang="en-US" sz="2600" b="1">
              <a:solidFill>
                <a:srgbClr val="000000"/>
              </a:solidFill>
              <a:latin typeface="Aileron Bold"/>
              <a:ea typeface="Aileron Bold"/>
              <a:cs typeface="Aileron Bold"/>
              <a:sym typeface="Aileron Bold"/>
            </a:endParaRPr>
          </a:p>
          <a:p>
            <a:pPr marL="561342" lvl="1" indent="-280671" algn="just">
              <a:lnSpc>
                <a:spcPts val="3380"/>
              </a:lnSpc>
              <a:buFont typeface="Arial"/>
              <a:buChar char="•"/>
            </a:pPr>
            <a:r>
              <a:rPr lang="en-US" sz="2600" b="1">
                <a:solidFill>
                  <a:srgbClr val="000000"/>
                </a:solidFill>
                <a:latin typeface="Aileron Bold"/>
                <a:ea typeface="Aileron Bold"/>
                <a:cs typeface="Aileron Bold"/>
                <a:sym typeface="Aileron Bold"/>
              </a:rPr>
              <a:t>When species become endangered it is a sign that the ecosystem is slowly falling , apart each species that is lost triggers the loss of other spaces within its ecosystem humans depend on healthy ecosystem to purify our environment.</a:t>
            </a:r>
          </a:p>
          <a:p>
            <a:pPr algn="just">
              <a:lnSpc>
                <a:spcPts val="3380"/>
              </a:lnSpc>
            </a:pPr>
            <a:endParaRPr lang="en-US" sz="2600" b="1">
              <a:solidFill>
                <a:srgbClr val="000000"/>
              </a:solidFill>
              <a:latin typeface="Aileron Bold"/>
              <a:ea typeface="Aileron Bold"/>
              <a:cs typeface="Aileron Bold"/>
              <a:sym typeface="Aileron Bold"/>
            </a:endParaRPr>
          </a:p>
          <a:p>
            <a:pPr marL="561342" lvl="1" indent="-280671" algn="just">
              <a:lnSpc>
                <a:spcPts val="3380"/>
              </a:lnSpc>
              <a:buFont typeface="Arial"/>
              <a:buChar char="•"/>
            </a:pPr>
            <a:r>
              <a:rPr lang="en-US" sz="2600" b="1">
                <a:solidFill>
                  <a:srgbClr val="000000"/>
                </a:solidFill>
                <a:latin typeface="Aileron Bold"/>
                <a:ea typeface="Aileron Bold"/>
                <a:cs typeface="Aileron Bold"/>
                <a:sym typeface="Aileron Bold"/>
              </a:rPr>
              <a:t>Emotional resonance</a:t>
            </a:r>
          </a:p>
          <a:p>
            <a:pPr marL="561342" lvl="1" indent="-280671" algn="just">
              <a:lnSpc>
                <a:spcPts val="3380"/>
              </a:lnSpc>
              <a:buFont typeface="Arial"/>
              <a:buChar char="•"/>
            </a:pPr>
            <a:endParaRPr lang="en-US" sz="2600" b="1">
              <a:solidFill>
                <a:srgbClr val="000000"/>
              </a:solidFill>
              <a:latin typeface="Aileron Bold"/>
              <a:ea typeface="Aileron Bold"/>
              <a:cs typeface="Aileron Bold"/>
              <a:sym typeface="Aileron Bold"/>
            </a:endParaRPr>
          </a:p>
          <a:p>
            <a:pPr marL="561342" lvl="1" indent="-280671" algn="just">
              <a:lnSpc>
                <a:spcPts val="3380"/>
              </a:lnSpc>
              <a:buFont typeface="Arial"/>
              <a:buChar char="•"/>
            </a:pPr>
            <a:r>
              <a:rPr lang="en-US" sz="2600" b="1">
                <a:solidFill>
                  <a:srgbClr val="000000"/>
                </a:solidFill>
                <a:latin typeface="Aileron Bold"/>
                <a:ea typeface="Aileron Bold"/>
                <a:cs typeface="Aileron Bold"/>
                <a:sym typeface="Aileron Bold"/>
              </a:rPr>
              <a:t>When a species becomes endangered it is sign-a Red flag something is breaking down or had already broken down you must depend on healthy ecosystem and when these system start  unreweling as evidence by accelerating rate of species endangerment it is called for humans to pay attention </a:t>
            </a:r>
          </a:p>
          <a:p>
            <a:pPr algn="just">
              <a:lnSpc>
                <a:spcPts val="3380"/>
              </a:lnSpc>
            </a:pPr>
            <a:endParaRPr lang="en-US" sz="2600" b="1">
              <a:solidFill>
                <a:srgbClr val="000000"/>
              </a:solidFill>
              <a:latin typeface="Aileron Bold"/>
              <a:ea typeface="Aileron Bold"/>
              <a:cs typeface="Aileron Bold"/>
              <a:sym typeface="Aileron Bold"/>
            </a:endParaRPr>
          </a:p>
          <a:p>
            <a:pPr marL="561342" lvl="1" indent="-280671" algn="just">
              <a:lnSpc>
                <a:spcPts val="3380"/>
              </a:lnSpc>
              <a:buFont typeface="Arial"/>
              <a:buChar char="•"/>
            </a:pPr>
            <a:r>
              <a:rPr lang="en-US" sz="2600" b="1">
                <a:solidFill>
                  <a:srgbClr val="000000"/>
                </a:solidFill>
                <a:latin typeface="Aileron Bold"/>
                <a:ea typeface="Aileron Bold"/>
                <a:cs typeface="Aileron Bold"/>
                <a:sym typeface="Aileron Bold"/>
              </a:rPr>
              <a:t>Lastly it's important to protect endangered species for ethical reasons. we should appreciate and conserve all life on our planet ,not just because it has benefits for human being but also because we all are dependent on each other</a:t>
            </a:r>
          </a:p>
        </p:txBody>
      </p:sp>
      <p:sp>
        <p:nvSpPr>
          <p:cNvPr id="3" name="TextBox 3"/>
          <p:cNvSpPr txBox="1"/>
          <p:nvPr/>
        </p:nvSpPr>
        <p:spPr>
          <a:xfrm>
            <a:off x="2382154" y="-123825"/>
            <a:ext cx="13180039" cy="1038169"/>
          </a:xfrm>
          <a:prstGeom prst="rect">
            <a:avLst/>
          </a:prstGeom>
        </p:spPr>
        <p:txBody>
          <a:bodyPr lIns="0" tIns="0" rIns="0" bIns="0" rtlCol="0" anchor="t">
            <a:spAutoFit/>
          </a:bodyPr>
          <a:lstStyle/>
          <a:p>
            <a:pPr algn="ctr">
              <a:lnSpc>
                <a:spcPts val="8400"/>
              </a:lnSpc>
            </a:pPr>
            <a:r>
              <a:rPr lang="en-US" sz="6000">
                <a:solidFill>
                  <a:srgbClr val="000000"/>
                </a:solidFill>
                <a:latin typeface="Alatsi"/>
                <a:ea typeface="Alatsi"/>
                <a:cs typeface="Alatsi"/>
                <a:sym typeface="Alatsi"/>
              </a:rPr>
              <a:t>OVERVIEW</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5973369" y="2264750"/>
            <a:ext cx="6341262" cy="5757499"/>
          </a:xfrm>
          <a:custGeom>
            <a:avLst/>
            <a:gdLst/>
            <a:ahLst/>
            <a:cxnLst/>
            <a:rect l="l" t="t" r="r" b="b"/>
            <a:pathLst>
              <a:path w="6341262" h="5757499">
                <a:moveTo>
                  <a:pt x="0" y="0"/>
                </a:moveTo>
                <a:lnTo>
                  <a:pt x="6341262" y="0"/>
                </a:lnTo>
                <a:lnTo>
                  <a:pt x="6341262" y="5757500"/>
                </a:lnTo>
                <a:lnTo>
                  <a:pt x="0" y="5757500"/>
                </a:lnTo>
                <a:lnTo>
                  <a:pt x="0" y="0"/>
                </a:lnTo>
                <a:close/>
              </a:path>
            </a:pathLst>
          </a:custGeom>
          <a:blipFill>
            <a:blip r:embed="rId2"/>
            <a:stretch>
              <a:fillRect/>
            </a:stretch>
          </a:blipFill>
        </p:spPr>
      </p:sp>
      <p:sp>
        <p:nvSpPr>
          <p:cNvPr id="3" name="Freeform 3"/>
          <p:cNvSpPr/>
          <p:nvPr/>
        </p:nvSpPr>
        <p:spPr>
          <a:xfrm>
            <a:off x="3976219" y="340457"/>
            <a:ext cx="11002716" cy="9641977"/>
          </a:xfrm>
          <a:custGeom>
            <a:avLst/>
            <a:gdLst/>
            <a:ahLst/>
            <a:cxnLst/>
            <a:rect l="l" t="t" r="r" b="b"/>
            <a:pathLst>
              <a:path w="11002716" h="9641977">
                <a:moveTo>
                  <a:pt x="0" y="0"/>
                </a:moveTo>
                <a:lnTo>
                  <a:pt x="11002715" y="0"/>
                </a:lnTo>
                <a:lnTo>
                  <a:pt x="11002715" y="9641977"/>
                </a:lnTo>
                <a:lnTo>
                  <a:pt x="0" y="9641977"/>
                </a:lnTo>
                <a:lnTo>
                  <a:pt x="0" y="0"/>
                </a:lnTo>
                <a:close/>
              </a:path>
            </a:pathLst>
          </a:custGeom>
          <a:blipFill>
            <a:blip r:embed="rId2"/>
            <a:stretch>
              <a:fillRect l="-104" t="-3823" r="-104"/>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EA18E"/>
        </a:solidFill>
        <a:effectLst/>
      </p:bgPr>
    </p:bg>
    <p:spTree>
      <p:nvGrpSpPr>
        <p:cNvPr id="1" name=""/>
        <p:cNvGrpSpPr/>
        <p:nvPr/>
      </p:nvGrpSpPr>
      <p:grpSpPr>
        <a:xfrm>
          <a:off x="0" y="0"/>
          <a:ext cx="0" cy="0"/>
          <a:chOff x="0" y="0"/>
          <a:chExt cx="0" cy="0"/>
        </a:xfrm>
      </p:grpSpPr>
      <p:sp>
        <p:nvSpPr>
          <p:cNvPr id="2" name="Freeform 2"/>
          <p:cNvSpPr/>
          <p:nvPr/>
        </p:nvSpPr>
        <p:spPr>
          <a:xfrm>
            <a:off x="0" y="0"/>
            <a:ext cx="7658966" cy="10287000"/>
          </a:xfrm>
          <a:custGeom>
            <a:avLst/>
            <a:gdLst/>
            <a:ahLst/>
            <a:cxnLst/>
            <a:rect l="l" t="t" r="r" b="b"/>
            <a:pathLst>
              <a:path w="7658966" h="10287000">
                <a:moveTo>
                  <a:pt x="0" y="0"/>
                </a:moveTo>
                <a:lnTo>
                  <a:pt x="7658966" y="0"/>
                </a:lnTo>
                <a:lnTo>
                  <a:pt x="7658966" y="10287000"/>
                </a:lnTo>
                <a:lnTo>
                  <a:pt x="0" y="10287000"/>
                </a:lnTo>
                <a:lnTo>
                  <a:pt x="0" y="0"/>
                </a:lnTo>
                <a:close/>
              </a:path>
            </a:pathLst>
          </a:custGeom>
          <a:blipFill>
            <a:blip r:embed="rId2"/>
            <a:stretch>
              <a:fillRect l="-43090" r="-58379"/>
            </a:stretch>
          </a:blipFill>
        </p:spPr>
      </p:sp>
      <p:grpSp>
        <p:nvGrpSpPr>
          <p:cNvPr id="3" name="Group 3"/>
          <p:cNvGrpSpPr/>
          <p:nvPr/>
        </p:nvGrpSpPr>
        <p:grpSpPr>
          <a:xfrm>
            <a:off x="7865654" y="1957256"/>
            <a:ext cx="8398095" cy="4444803"/>
            <a:chOff x="0" y="0"/>
            <a:chExt cx="11197460" cy="5926404"/>
          </a:xfrm>
        </p:grpSpPr>
        <p:sp>
          <p:nvSpPr>
            <p:cNvPr id="4" name="TextBox 4"/>
            <p:cNvSpPr txBox="1"/>
            <p:nvPr/>
          </p:nvSpPr>
          <p:spPr>
            <a:xfrm>
              <a:off x="0" y="3708482"/>
              <a:ext cx="10341141" cy="2217922"/>
            </a:xfrm>
            <a:prstGeom prst="rect">
              <a:avLst/>
            </a:prstGeom>
          </p:spPr>
          <p:txBody>
            <a:bodyPr lIns="0" tIns="0" rIns="0" bIns="0" rtlCol="0" anchor="t">
              <a:spAutoFit/>
            </a:bodyPr>
            <a:lstStyle/>
            <a:p>
              <a:pPr algn="l">
                <a:lnSpc>
                  <a:spcPts val="4580"/>
                </a:lnSpc>
              </a:pPr>
              <a:r>
                <a:rPr lang="en-US" sz="2862">
                  <a:solidFill>
                    <a:srgbClr val="171717"/>
                  </a:solidFill>
                  <a:latin typeface="Chakra Petch"/>
                  <a:ea typeface="Chakra Petch"/>
                  <a:cs typeface="Chakra Petch"/>
                  <a:sym typeface="Chakra Petch"/>
                </a:rPr>
                <a:t>visualization of the project  will be after 5 years  as in consideration of unlimited resources</a:t>
              </a:r>
            </a:p>
          </p:txBody>
        </p:sp>
        <p:sp>
          <p:nvSpPr>
            <p:cNvPr id="5" name="TextBox 5"/>
            <p:cNvSpPr txBox="1"/>
            <p:nvPr/>
          </p:nvSpPr>
          <p:spPr>
            <a:xfrm>
              <a:off x="0" y="9525"/>
              <a:ext cx="11197460" cy="1741919"/>
            </a:xfrm>
            <a:prstGeom prst="rect">
              <a:avLst/>
            </a:prstGeom>
          </p:spPr>
          <p:txBody>
            <a:bodyPr lIns="0" tIns="0" rIns="0" bIns="0" rtlCol="0" anchor="t">
              <a:spAutoFit/>
            </a:bodyPr>
            <a:lstStyle/>
            <a:p>
              <a:pPr algn="l">
                <a:lnSpc>
                  <a:spcPts val="10174"/>
                </a:lnSpc>
              </a:pPr>
              <a:r>
                <a:rPr lang="en-US" sz="8478" b="1" u="sng">
                  <a:solidFill>
                    <a:srgbClr val="171717"/>
                  </a:solidFill>
                  <a:latin typeface="Catamaran Heavy"/>
                  <a:ea typeface="Catamaran Heavy"/>
                  <a:cs typeface="Catamaran Heavy"/>
                  <a:sym typeface="Catamaran Heavy"/>
                </a:rPr>
                <a:t>VISUALIZATION</a:t>
              </a:r>
            </a:p>
          </p:txBody>
        </p:sp>
      </p:grpSp>
      <p:sp>
        <p:nvSpPr>
          <p:cNvPr id="6" name="Freeform 6"/>
          <p:cNvSpPr/>
          <p:nvPr/>
        </p:nvSpPr>
        <p:spPr>
          <a:xfrm>
            <a:off x="15699355" y="-421317"/>
            <a:ext cx="2343589" cy="2725104"/>
          </a:xfrm>
          <a:custGeom>
            <a:avLst/>
            <a:gdLst/>
            <a:ahLst/>
            <a:cxnLst/>
            <a:rect l="l" t="t" r="r" b="b"/>
            <a:pathLst>
              <a:path w="2343589" h="2725104">
                <a:moveTo>
                  <a:pt x="0" y="0"/>
                </a:moveTo>
                <a:lnTo>
                  <a:pt x="2343589" y="0"/>
                </a:lnTo>
                <a:lnTo>
                  <a:pt x="2343589" y="2725104"/>
                </a:lnTo>
                <a:lnTo>
                  <a:pt x="0" y="27251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6263749" y="1028700"/>
            <a:ext cx="3432870" cy="3721954"/>
          </a:xfrm>
          <a:custGeom>
            <a:avLst/>
            <a:gdLst/>
            <a:ahLst/>
            <a:cxnLst/>
            <a:rect l="l" t="t" r="r" b="b"/>
            <a:pathLst>
              <a:path w="3432870" h="3721954">
                <a:moveTo>
                  <a:pt x="0" y="0"/>
                </a:moveTo>
                <a:lnTo>
                  <a:pt x="3432870" y="0"/>
                </a:lnTo>
                <a:lnTo>
                  <a:pt x="3432870" y="3721954"/>
                </a:lnTo>
                <a:lnTo>
                  <a:pt x="0" y="37219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EA18E"/>
        </a:solidFill>
        <a:effectLst/>
      </p:bgPr>
    </p:bg>
    <p:spTree>
      <p:nvGrpSpPr>
        <p:cNvPr id="1" name=""/>
        <p:cNvGrpSpPr/>
        <p:nvPr/>
      </p:nvGrpSpPr>
      <p:grpSpPr>
        <a:xfrm>
          <a:off x="0" y="0"/>
          <a:ext cx="0" cy="0"/>
          <a:chOff x="0" y="0"/>
          <a:chExt cx="0" cy="0"/>
        </a:xfrm>
      </p:grpSpPr>
      <p:sp>
        <p:nvSpPr>
          <p:cNvPr id="2" name="TextBox 2"/>
          <p:cNvSpPr txBox="1"/>
          <p:nvPr/>
        </p:nvSpPr>
        <p:spPr>
          <a:xfrm>
            <a:off x="107784" y="1647858"/>
            <a:ext cx="18072432" cy="7652818"/>
          </a:xfrm>
          <a:prstGeom prst="rect">
            <a:avLst/>
          </a:prstGeom>
        </p:spPr>
        <p:txBody>
          <a:bodyPr lIns="0" tIns="0" rIns="0" bIns="0" rtlCol="0" anchor="t">
            <a:spAutoFit/>
          </a:bodyPr>
          <a:lstStyle/>
          <a:p>
            <a:pPr marL="812587" lvl="1" indent="-406293" algn="just">
              <a:lnSpc>
                <a:spcPts val="4892"/>
              </a:lnSpc>
              <a:buFont typeface="Arial"/>
              <a:buChar char="•"/>
            </a:pPr>
            <a:r>
              <a:rPr lang="en-US" sz="3763">
                <a:solidFill>
                  <a:srgbClr val="2E2C2B"/>
                </a:solidFill>
                <a:latin typeface="Aileron"/>
                <a:ea typeface="Aileron"/>
                <a:cs typeface="Aileron"/>
                <a:sym typeface="Aileron"/>
              </a:rPr>
              <a:t>Plant Protection:</a:t>
            </a:r>
          </a:p>
          <a:p>
            <a:pPr marL="614934" lvl="1" indent="-307467" algn="just">
              <a:lnSpc>
                <a:spcPts val="3702"/>
              </a:lnSpc>
              <a:buFont typeface="Arial"/>
              <a:buChar char="•"/>
            </a:pPr>
            <a:r>
              <a:rPr lang="en-US" sz="2848" b="1">
                <a:solidFill>
                  <a:srgbClr val="000000"/>
                </a:solidFill>
                <a:latin typeface="Aileron Bold"/>
                <a:ea typeface="Aileron Bold"/>
                <a:cs typeface="Aileron Bold"/>
                <a:sym typeface="Aileron Bold"/>
              </a:rPr>
              <a:t>Greenhouse</a:t>
            </a:r>
            <a:r>
              <a:rPr lang="en-US" sz="2848">
                <a:solidFill>
                  <a:srgbClr val="000000"/>
                </a:solidFill>
                <a:latin typeface="Aileron"/>
                <a:ea typeface="Aileron"/>
                <a:cs typeface="Aileron"/>
                <a:sym typeface="Aileron"/>
              </a:rPr>
              <a:t> : A controlled greenhouse environment will be created to protect and nurture endangered plants.</a:t>
            </a:r>
          </a:p>
          <a:p>
            <a:pPr marL="614934" lvl="1" indent="-307467" algn="just">
              <a:lnSpc>
                <a:spcPts val="3702"/>
              </a:lnSpc>
              <a:buFont typeface="Arial"/>
              <a:buChar char="•"/>
            </a:pPr>
            <a:r>
              <a:rPr lang="en-US" sz="2848" b="1">
                <a:solidFill>
                  <a:srgbClr val="000000"/>
                </a:solidFill>
                <a:latin typeface="Aileron Bold"/>
                <a:ea typeface="Aileron Bold"/>
                <a:cs typeface="Aileron Bold"/>
                <a:sym typeface="Aileron Bold"/>
              </a:rPr>
              <a:t>Drip Irrigation</a:t>
            </a:r>
            <a:r>
              <a:rPr lang="en-US" sz="2848">
                <a:solidFill>
                  <a:srgbClr val="000000"/>
                </a:solidFill>
                <a:latin typeface="Aileron"/>
                <a:ea typeface="Aileron"/>
                <a:cs typeface="Aileron"/>
                <a:sym typeface="Aileron"/>
              </a:rPr>
              <a:t> : A drip irrigation system will ensure efficient and targeted water delivery to the plants.</a:t>
            </a:r>
          </a:p>
          <a:p>
            <a:pPr marL="614934" lvl="1" indent="-307467" algn="just">
              <a:lnSpc>
                <a:spcPts val="3702"/>
              </a:lnSpc>
              <a:buFont typeface="Arial"/>
              <a:buChar char="•"/>
            </a:pPr>
            <a:r>
              <a:rPr lang="en-US" sz="2848" b="1">
                <a:solidFill>
                  <a:srgbClr val="000000"/>
                </a:solidFill>
                <a:latin typeface="Aileron Bold"/>
                <a:ea typeface="Aileron Bold"/>
                <a:cs typeface="Aileron Bold"/>
                <a:sym typeface="Aileron Bold"/>
              </a:rPr>
              <a:t>Growth Hormone Injection</a:t>
            </a:r>
            <a:r>
              <a:rPr lang="en-US" sz="2848">
                <a:solidFill>
                  <a:srgbClr val="000000"/>
                </a:solidFill>
                <a:latin typeface="Aileron"/>
                <a:ea typeface="Aileron"/>
                <a:cs typeface="Aileron"/>
                <a:sym typeface="Aileron"/>
              </a:rPr>
              <a:t> : Growth hormones will be injected into the plants to promote their growth and development.</a:t>
            </a:r>
          </a:p>
          <a:p>
            <a:pPr marL="614934" lvl="1" indent="-307467" algn="just">
              <a:lnSpc>
                <a:spcPts val="3702"/>
              </a:lnSpc>
              <a:buFont typeface="Arial"/>
              <a:buChar char="•"/>
            </a:pPr>
            <a:r>
              <a:rPr lang="en-US" sz="2848" b="1">
                <a:solidFill>
                  <a:srgbClr val="000000"/>
                </a:solidFill>
                <a:latin typeface="Aileron Bold"/>
                <a:ea typeface="Aileron Bold"/>
                <a:cs typeface="Aileron Bold"/>
                <a:sym typeface="Aileron Bold"/>
              </a:rPr>
              <a:t>Research Lab</a:t>
            </a:r>
            <a:r>
              <a:rPr lang="en-US" sz="2848">
                <a:solidFill>
                  <a:srgbClr val="000000"/>
                </a:solidFill>
                <a:latin typeface="Aileron"/>
                <a:ea typeface="Aileron"/>
                <a:cs typeface="Aileron"/>
                <a:sym typeface="Aileron"/>
              </a:rPr>
              <a:t> : A research laboratory will be established to study the endangered plants and develop methods for their conservation.</a:t>
            </a:r>
          </a:p>
          <a:p>
            <a:pPr marL="614934" lvl="1" indent="-307467" algn="just">
              <a:lnSpc>
                <a:spcPts val="3702"/>
              </a:lnSpc>
              <a:buFont typeface="Arial"/>
              <a:buChar char="•"/>
            </a:pPr>
            <a:r>
              <a:rPr lang="en-US" sz="2848" b="1">
                <a:solidFill>
                  <a:srgbClr val="000000"/>
                </a:solidFill>
                <a:latin typeface="Aileron Bold"/>
                <a:ea typeface="Aileron Bold"/>
                <a:cs typeface="Aileron Bold"/>
                <a:sym typeface="Aileron Bold"/>
              </a:rPr>
              <a:t>Fertilizer Store</a:t>
            </a:r>
            <a:r>
              <a:rPr lang="en-US" sz="2848">
                <a:solidFill>
                  <a:srgbClr val="000000"/>
                </a:solidFill>
                <a:latin typeface="Aileron"/>
                <a:ea typeface="Aileron"/>
                <a:cs typeface="Aileron"/>
                <a:sym typeface="Aileron"/>
              </a:rPr>
              <a:t> : A fertilizer store will be maintained to provide essential nutrients to the plants.</a:t>
            </a:r>
          </a:p>
          <a:p>
            <a:pPr marL="614934" lvl="1" indent="-307467" algn="just">
              <a:lnSpc>
                <a:spcPts val="3702"/>
              </a:lnSpc>
              <a:buFont typeface="Arial"/>
              <a:buChar char="•"/>
            </a:pPr>
            <a:r>
              <a:rPr lang="en-US" sz="2848" b="1">
                <a:solidFill>
                  <a:srgbClr val="000000"/>
                </a:solidFill>
                <a:latin typeface="Aileron Bold"/>
                <a:ea typeface="Aileron Bold"/>
                <a:cs typeface="Aileron Bold"/>
                <a:sym typeface="Aileron Bold"/>
              </a:rPr>
              <a:t>Regular soil testing</a:t>
            </a:r>
            <a:r>
              <a:rPr lang="en-US" sz="2848">
                <a:solidFill>
                  <a:srgbClr val="000000"/>
                </a:solidFill>
                <a:latin typeface="Aileron"/>
                <a:ea typeface="Aileron"/>
                <a:cs typeface="Aileron"/>
                <a:sym typeface="Aileron"/>
              </a:rPr>
              <a:t>: Conduct periodic tests to assess soil nutrient levels, pH, and potential contaminants</a:t>
            </a:r>
          </a:p>
          <a:p>
            <a:pPr marL="614934" lvl="1" indent="-307467" algn="just">
              <a:lnSpc>
                <a:spcPts val="3702"/>
              </a:lnSpc>
              <a:buFont typeface="Arial"/>
              <a:buChar char="•"/>
            </a:pPr>
            <a:r>
              <a:rPr lang="en-US" sz="2848" b="1">
                <a:solidFill>
                  <a:srgbClr val="000000"/>
                </a:solidFill>
                <a:latin typeface="Aileron Bold"/>
                <a:ea typeface="Aileron Bold"/>
                <a:cs typeface="Aileron Bold"/>
                <a:sym typeface="Aileron Bold"/>
              </a:rPr>
              <a:t>Ex-situ conservation</a:t>
            </a:r>
            <a:r>
              <a:rPr lang="en-US" sz="2848">
                <a:solidFill>
                  <a:srgbClr val="000000"/>
                </a:solidFill>
                <a:latin typeface="Aileron"/>
                <a:ea typeface="Aileron"/>
                <a:cs typeface="Aileron"/>
                <a:sym typeface="Aileron"/>
              </a:rPr>
              <a:t> : Explore ex-situ conservation techniques, such as captive breeding</a:t>
            </a:r>
          </a:p>
          <a:p>
            <a:pPr marL="614934" lvl="1" indent="-307467" algn="just">
              <a:lnSpc>
                <a:spcPts val="3702"/>
              </a:lnSpc>
              <a:buFont typeface="Arial"/>
              <a:buChar char="•"/>
            </a:pPr>
            <a:r>
              <a:rPr lang="en-US" sz="2848" b="1">
                <a:solidFill>
                  <a:srgbClr val="000000"/>
                </a:solidFill>
                <a:latin typeface="Aileron Bold"/>
                <a:ea typeface="Aileron Bold"/>
                <a:cs typeface="Aileron Bold"/>
                <a:sym typeface="Aileron Bold"/>
              </a:rPr>
              <a:t>Monitoring Lab</a:t>
            </a:r>
            <a:r>
              <a:rPr lang="en-US" sz="2848">
                <a:solidFill>
                  <a:srgbClr val="000000"/>
                </a:solidFill>
                <a:latin typeface="Aileron"/>
                <a:ea typeface="Aileron"/>
                <a:cs typeface="Aileron"/>
                <a:sym typeface="Aileron"/>
              </a:rPr>
              <a:t>: Controlling all CCTV cameras and it's footage </a:t>
            </a:r>
          </a:p>
          <a:p>
            <a:pPr marL="636896" lvl="1" indent="-318448" algn="just">
              <a:lnSpc>
                <a:spcPts val="3834"/>
              </a:lnSpc>
              <a:buFont typeface="Arial"/>
              <a:buChar char="•"/>
            </a:pPr>
            <a:r>
              <a:rPr lang="en-US" sz="2949" b="1">
                <a:solidFill>
                  <a:srgbClr val="000000"/>
                </a:solidFill>
                <a:latin typeface="Aileron Bold"/>
                <a:ea typeface="Aileron Bold"/>
                <a:cs typeface="Aileron Bold"/>
                <a:sym typeface="Aileron Bold"/>
              </a:rPr>
              <a:t>Water filtration</a:t>
            </a:r>
            <a:r>
              <a:rPr lang="en-US" sz="2949">
                <a:solidFill>
                  <a:srgbClr val="000000"/>
                </a:solidFill>
                <a:latin typeface="Aileron"/>
                <a:ea typeface="Aileron"/>
                <a:cs typeface="Aileron"/>
                <a:sym typeface="Aileron"/>
              </a:rPr>
              <a:t> : Implement a filtration system to ensure the pond water is clean and free of contaminants.</a:t>
            </a:r>
          </a:p>
          <a:p>
            <a:pPr marL="614934" lvl="1" indent="-307467" algn="just">
              <a:lnSpc>
                <a:spcPts val="3702"/>
              </a:lnSpc>
              <a:buFont typeface="Arial"/>
              <a:buChar char="•"/>
            </a:pPr>
            <a:r>
              <a:rPr lang="en-US" sz="2848" b="1">
                <a:solidFill>
                  <a:srgbClr val="000000"/>
                </a:solidFill>
                <a:latin typeface="Aileron Bold"/>
                <a:ea typeface="Aileron Bold"/>
                <a:cs typeface="Aileron Bold"/>
                <a:sym typeface="Aileron Bold"/>
              </a:rPr>
              <a:t>Artificial lighting</a:t>
            </a:r>
            <a:r>
              <a:rPr lang="en-US" sz="2848">
                <a:solidFill>
                  <a:srgbClr val="000000"/>
                </a:solidFill>
                <a:latin typeface="Aileron"/>
                <a:ea typeface="Aileron"/>
                <a:cs typeface="Aileron"/>
                <a:sym typeface="Aileron"/>
              </a:rPr>
              <a:t>: Provide appropriate artificial lighting to mimic natural daylight conditions for plants and animals,  especially during winter months.</a:t>
            </a:r>
          </a:p>
        </p:txBody>
      </p:sp>
      <p:sp>
        <p:nvSpPr>
          <p:cNvPr id="3" name="TextBox 3"/>
          <p:cNvSpPr txBox="1"/>
          <p:nvPr/>
        </p:nvSpPr>
        <p:spPr>
          <a:xfrm>
            <a:off x="4147063" y="384206"/>
            <a:ext cx="9638915" cy="644494"/>
          </a:xfrm>
          <a:prstGeom prst="rect">
            <a:avLst/>
          </a:prstGeom>
        </p:spPr>
        <p:txBody>
          <a:bodyPr lIns="0" tIns="0" rIns="0" bIns="0" rtlCol="0" anchor="t">
            <a:spAutoFit/>
          </a:bodyPr>
          <a:lstStyle/>
          <a:p>
            <a:pPr algn="ctr">
              <a:lnSpc>
                <a:spcPts val="5199"/>
              </a:lnSpc>
              <a:spcBef>
                <a:spcPct val="0"/>
              </a:spcBef>
            </a:pPr>
            <a:r>
              <a:rPr lang="en-US" sz="3999" b="1">
                <a:solidFill>
                  <a:srgbClr val="000000"/>
                </a:solidFill>
                <a:latin typeface="Aileron Bold"/>
                <a:ea typeface="Aileron Bold"/>
                <a:cs typeface="Aileron Bold"/>
                <a:sym typeface="Aileron Bold"/>
              </a:rPr>
              <a:t>Project: Endangered Species Protection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EA18E"/>
        </a:solidFill>
        <a:effectLst/>
      </p:bgPr>
    </p:bg>
    <p:spTree>
      <p:nvGrpSpPr>
        <p:cNvPr id="1" name=""/>
        <p:cNvGrpSpPr/>
        <p:nvPr/>
      </p:nvGrpSpPr>
      <p:grpSpPr>
        <a:xfrm>
          <a:off x="0" y="0"/>
          <a:ext cx="0" cy="0"/>
          <a:chOff x="0" y="0"/>
          <a:chExt cx="0" cy="0"/>
        </a:xfrm>
      </p:grpSpPr>
      <p:sp>
        <p:nvSpPr>
          <p:cNvPr id="2" name="TextBox 2"/>
          <p:cNvSpPr txBox="1"/>
          <p:nvPr/>
        </p:nvSpPr>
        <p:spPr>
          <a:xfrm>
            <a:off x="244006" y="161819"/>
            <a:ext cx="17799989" cy="10112749"/>
          </a:xfrm>
          <a:prstGeom prst="rect">
            <a:avLst/>
          </a:prstGeom>
        </p:spPr>
        <p:txBody>
          <a:bodyPr lIns="0" tIns="0" rIns="0" bIns="0" rtlCol="0" anchor="t">
            <a:spAutoFit/>
          </a:bodyPr>
          <a:lstStyle/>
          <a:p>
            <a:pPr algn="just">
              <a:lnSpc>
                <a:spcPts val="4269"/>
              </a:lnSpc>
            </a:pPr>
            <a:r>
              <a:rPr lang="en-US" sz="3049" b="1">
                <a:solidFill>
                  <a:srgbClr val="000000"/>
                </a:solidFill>
                <a:latin typeface="Canva Sans Bold"/>
                <a:ea typeface="Canva Sans Bold"/>
                <a:cs typeface="Canva Sans Bold"/>
                <a:sym typeface="Canva Sans Bold"/>
              </a:rPr>
              <a:t>Animal Protection</a:t>
            </a:r>
          </a:p>
          <a:p>
            <a:pPr marL="658491" lvl="1" indent="-329245" algn="just">
              <a:lnSpc>
                <a:spcPts val="4269"/>
              </a:lnSpc>
              <a:buFont typeface="Arial"/>
              <a:buChar char="•"/>
            </a:pPr>
            <a:r>
              <a:rPr lang="en-US" sz="3049" b="1">
                <a:solidFill>
                  <a:srgbClr val="000000"/>
                </a:solidFill>
                <a:latin typeface="Canva Sans Bold"/>
                <a:ea typeface="Canva Sans Bold"/>
                <a:cs typeface="Canva Sans Bold"/>
                <a:sym typeface="Canva Sans Bold"/>
              </a:rPr>
              <a:t>Neckband with Sensors: </a:t>
            </a:r>
            <a:r>
              <a:rPr lang="en-US" sz="3049">
                <a:solidFill>
                  <a:srgbClr val="000000"/>
                </a:solidFill>
                <a:latin typeface="Canva Sans"/>
                <a:ea typeface="Canva Sans"/>
                <a:cs typeface="Canva Sans"/>
                <a:sym typeface="Canva Sans"/>
              </a:rPr>
              <a:t>Each animal will wear a neckband equipped with sensors to monitor their health, location, and behavior.</a:t>
            </a:r>
          </a:p>
          <a:p>
            <a:pPr marL="658491" lvl="1" indent="-329245" algn="just">
              <a:lnSpc>
                <a:spcPts val="4269"/>
              </a:lnSpc>
              <a:buFont typeface="Arial"/>
              <a:buChar char="•"/>
            </a:pPr>
            <a:r>
              <a:rPr lang="en-US" sz="3049" b="1">
                <a:solidFill>
                  <a:srgbClr val="000000"/>
                </a:solidFill>
                <a:latin typeface="Canva Sans Bold"/>
                <a:ea typeface="Canva Sans Bold"/>
                <a:cs typeface="Canva Sans Bold"/>
                <a:sym typeface="Canva Sans Bold"/>
              </a:rPr>
              <a:t>Vaccination and Germ Cell Collection</a:t>
            </a:r>
            <a:r>
              <a:rPr lang="en-US" sz="3049">
                <a:solidFill>
                  <a:srgbClr val="000000"/>
                </a:solidFill>
                <a:latin typeface="Canva Sans"/>
                <a:ea typeface="Canva Sans"/>
                <a:cs typeface="Canva Sans"/>
                <a:sym typeface="Canva Sans"/>
              </a:rPr>
              <a:t>: The neckband will be connected to a system that can administer vaccinations and collect germ cells for preservation.</a:t>
            </a:r>
          </a:p>
          <a:p>
            <a:pPr marL="658491" lvl="1" indent="-329245" algn="just">
              <a:lnSpc>
                <a:spcPts val="4269"/>
              </a:lnSpc>
              <a:buFont typeface="Arial"/>
              <a:buChar char="•"/>
            </a:pPr>
            <a:r>
              <a:rPr lang="en-US" sz="3049" b="1">
                <a:solidFill>
                  <a:srgbClr val="000000"/>
                </a:solidFill>
                <a:latin typeface="Canva Sans Bold"/>
                <a:ea typeface="Canva Sans Bold"/>
                <a:cs typeface="Canva Sans Bold"/>
                <a:sym typeface="Canva Sans Bold"/>
              </a:rPr>
              <a:t>Software Integration </a:t>
            </a:r>
            <a:r>
              <a:rPr lang="en-US" sz="3049">
                <a:solidFill>
                  <a:srgbClr val="000000"/>
                </a:solidFill>
                <a:latin typeface="Canva Sans"/>
                <a:ea typeface="Canva Sans"/>
                <a:cs typeface="Canva Sans"/>
                <a:sym typeface="Canva Sans"/>
              </a:rPr>
              <a:t>: The neckband will be linked to software that tracks animal health, location, and behavior.</a:t>
            </a:r>
          </a:p>
          <a:p>
            <a:pPr marL="658491" lvl="1" indent="-329245" algn="just">
              <a:lnSpc>
                <a:spcPts val="4269"/>
              </a:lnSpc>
              <a:buFont typeface="Arial"/>
              <a:buChar char="•"/>
            </a:pPr>
            <a:r>
              <a:rPr lang="en-US" sz="3049" b="1">
                <a:solidFill>
                  <a:srgbClr val="000000"/>
                </a:solidFill>
                <a:latin typeface="Canva Sans Bold"/>
                <a:ea typeface="Canva Sans Bold"/>
                <a:cs typeface="Canva Sans Bold"/>
                <a:sym typeface="Canva Sans Bold"/>
              </a:rPr>
              <a:t>Artificial Fertility Center</a:t>
            </a:r>
            <a:r>
              <a:rPr lang="en-US" sz="3049">
                <a:solidFill>
                  <a:srgbClr val="000000"/>
                </a:solidFill>
                <a:latin typeface="Canva Sans"/>
                <a:ea typeface="Canva Sans"/>
                <a:cs typeface="Canva Sans"/>
                <a:sym typeface="Canva Sans"/>
              </a:rPr>
              <a:t> : A center will be established to facilitate artificial fertilization using the collected germ cells.</a:t>
            </a:r>
          </a:p>
          <a:p>
            <a:pPr marL="658491" lvl="1" indent="-329245" algn="just">
              <a:lnSpc>
                <a:spcPts val="4269"/>
              </a:lnSpc>
              <a:buFont typeface="Arial"/>
              <a:buChar char="•"/>
            </a:pPr>
            <a:r>
              <a:rPr lang="en-US" sz="3049" b="1">
                <a:solidFill>
                  <a:srgbClr val="000000"/>
                </a:solidFill>
                <a:latin typeface="Canva Sans Bold"/>
                <a:ea typeface="Canva Sans Bold"/>
                <a:cs typeface="Canva Sans Bold"/>
                <a:sym typeface="Canva Sans Bold"/>
              </a:rPr>
              <a:t>Protected Compound Area</a:t>
            </a:r>
            <a:r>
              <a:rPr lang="en-US" sz="3049">
                <a:solidFill>
                  <a:srgbClr val="000000"/>
                </a:solidFill>
                <a:latin typeface="Canva Sans"/>
                <a:ea typeface="Canva Sans"/>
                <a:cs typeface="Canva Sans"/>
                <a:sym typeface="Canva Sans"/>
              </a:rPr>
              <a:t>: A secure area will be created to house and protect the endangered animals.</a:t>
            </a:r>
          </a:p>
          <a:p>
            <a:pPr marL="658491" lvl="1" indent="-329245" algn="just">
              <a:lnSpc>
                <a:spcPts val="4269"/>
              </a:lnSpc>
              <a:buFont typeface="Arial"/>
              <a:buChar char="•"/>
            </a:pPr>
            <a:r>
              <a:rPr lang="en-US" sz="3049" b="1">
                <a:solidFill>
                  <a:srgbClr val="000000"/>
                </a:solidFill>
                <a:latin typeface="Canva Sans Bold"/>
                <a:ea typeface="Canva Sans Bold"/>
                <a:cs typeface="Canva Sans Bold"/>
                <a:sym typeface="Canva Sans Bold"/>
              </a:rPr>
              <a:t>Hospital and Ambulance</a:t>
            </a:r>
            <a:r>
              <a:rPr lang="en-US" sz="3049">
                <a:solidFill>
                  <a:srgbClr val="000000"/>
                </a:solidFill>
                <a:latin typeface="Canva Sans"/>
                <a:ea typeface="Canva Sans"/>
                <a:cs typeface="Canva Sans"/>
                <a:sym typeface="Canva Sans"/>
              </a:rPr>
              <a:t> : A hospital and ambulance service will be available to provide immediate medical attention to the animals.</a:t>
            </a:r>
          </a:p>
          <a:p>
            <a:pPr marL="658491" lvl="1" indent="-329245" algn="just">
              <a:lnSpc>
                <a:spcPts val="4269"/>
              </a:lnSpc>
              <a:buFont typeface="Arial"/>
              <a:buChar char="•"/>
            </a:pPr>
            <a:r>
              <a:rPr lang="en-US" sz="3049">
                <a:solidFill>
                  <a:srgbClr val="000000"/>
                </a:solidFill>
                <a:latin typeface="Canva Sans"/>
                <a:ea typeface="Canva Sans"/>
                <a:cs typeface="Canva Sans"/>
                <a:sym typeface="Canva Sans"/>
              </a:rPr>
              <a:t>W</a:t>
            </a:r>
            <a:r>
              <a:rPr lang="en-US" sz="3049" b="1">
                <a:solidFill>
                  <a:srgbClr val="000000"/>
                </a:solidFill>
                <a:latin typeface="Canva Sans Bold"/>
                <a:ea typeface="Canva Sans Bold"/>
                <a:cs typeface="Canva Sans Bold"/>
                <a:sym typeface="Canva Sans Bold"/>
              </a:rPr>
              <a:t>ater filtration</a:t>
            </a:r>
            <a:r>
              <a:rPr lang="en-US" sz="3049">
                <a:solidFill>
                  <a:srgbClr val="000000"/>
                </a:solidFill>
                <a:latin typeface="Canva Sans"/>
                <a:ea typeface="Canva Sans"/>
                <a:cs typeface="Canva Sans"/>
                <a:sym typeface="Canva Sans"/>
              </a:rPr>
              <a:t> : Implement a filtration system to ensure the pond water is clean and free of contaminants.</a:t>
            </a:r>
          </a:p>
          <a:p>
            <a:pPr algn="just">
              <a:lnSpc>
                <a:spcPts val="4269"/>
              </a:lnSpc>
            </a:pPr>
            <a:endParaRPr lang="en-US" sz="3049">
              <a:solidFill>
                <a:srgbClr val="000000"/>
              </a:solidFill>
              <a:latin typeface="Canva Sans"/>
              <a:ea typeface="Canva Sans"/>
              <a:cs typeface="Canva Sans"/>
              <a:sym typeface="Canva Sans"/>
            </a:endParaRPr>
          </a:p>
          <a:p>
            <a:pPr algn="just">
              <a:lnSpc>
                <a:spcPts val="4269"/>
              </a:lnSpc>
            </a:pPr>
            <a:r>
              <a:rPr lang="en-US" sz="3049">
                <a:solidFill>
                  <a:srgbClr val="000000"/>
                </a:solidFill>
                <a:latin typeface="Canva Sans"/>
                <a:ea typeface="Canva Sans"/>
                <a:cs typeface="Canva Sans"/>
                <a:sym typeface="Canva Sans"/>
              </a:rPr>
              <a:t>Overall, this project aims to create a comprehensive ecosystem for the protection of endangered species. By combining technology, medical care, and controlled environments, we can significantly improve the chances of survival for these vulnerable animals and plants.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D8AC71">
                <a:alpha val="100000"/>
              </a:srgbClr>
            </a:gs>
            <a:gs pos="100000">
              <a:srgbClr val="FFFFFF">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970954" y="0"/>
            <a:ext cx="7636772" cy="10470031"/>
          </a:xfrm>
          <a:custGeom>
            <a:avLst/>
            <a:gdLst/>
            <a:ahLst/>
            <a:cxnLst/>
            <a:rect l="l" t="t" r="r" b="b"/>
            <a:pathLst>
              <a:path w="7636772" h="10470031">
                <a:moveTo>
                  <a:pt x="0" y="0"/>
                </a:moveTo>
                <a:lnTo>
                  <a:pt x="7636771" y="0"/>
                </a:lnTo>
                <a:lnTo>
                  <a:pt x="7636771" y="10470031"/>
                </a:lnTo>
                <a:lnTo>
                  <a:pt x="0" y="10470031"/>
                </a:lnTo>
                <a:lnTo>
                  <a:pt x="0" y="0"/>
                </a:lnTo>
                <a:close/>
              </a:path>
            </a:pathLst>
          </a:custGeom>
          <a:blipFill>
            <a:blip r:embed="rId2"/>
            <a:stretch>
              <a:fillRect t="-2298" r="-3162" b="-8765"/>
            </a:stretch>
          </a:blipFill>
        </p:spPr>
      </p:sp>
      <p:sp>
        <p:nvSpPr>
          <p:cNvPr id="3" name="TextBox 3"/>
          <p:cNvSpPr txBox="1"/>
          <p:nvPr/>
        </p:nvSpPr>
        <p:spPr>
          <a:xfrm>
            <a:off x="551840" y="3707939"/>
            <a:ext cx="7932869" cy="887023"/>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Smruti’s visualization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2490</Words>
  <Application>Microsoft Office PowerPoint</Application>
  <PresentationFormat>Custom</PresentationFormat>
  <Paragraphs>296</Paragraphs>
  <Slides>30</Slides>
  <Notes>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Add items to cart</dc:title>
  <cp:lastModifiedBy>ayushdeore270@gmail.com</cp:lastModifiedBy>
  <cp:revision>4</cp:revision>
  <dcterms:created xsi:type="dcterms:W3CDTF">2006-08-16T00:00:00Z</dcterms:created>
  <dcterms:modified xsi:type="dcterms:W3CDTF">2024-12-07T05:53:49Z</dcterms:modified>
  <dc:identifier>DAGP0JCoOBs</dc:identifier>
</cp:coreProperties>
</file>